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256" r:id="rId2"/>
    <p:sldId id="271" r:id="rId3"/>
    <p:sldId id="272" r:id="rId4"/>
    <p:sldId id="273" r:id="rId5"/>
    <p:sldId id="269" r:id="rId6"/>
    <p:sldId id="270" r:id="rId7"/>
    <p:sldId id="274" r:id="rId8"/>
    <p:sldId id="275" r:id="rId9"/>
    <p:sldId id="276" r:id="rId10"/>
    <p:sldId id="277" r:id="rId11"/>
    <p:sldId id="278" r:id="rId12"/>
    <p:sldId id="311" r:id="rId13"/>
    <p:sldId id="312" r:id="rId14"/>
    <p:sldId id="279" r:id="rId15"/>
    <p:sldId id="281" r:id="rId16"/>
    <p:sldId id="280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2" r:id="rId27"/>
    <p:sldId id="295" r:id="rId28"/>
    <p:sldId id="293" r:id="rId29"/>
    <p:sldId id="294" r:id="rId30"/>
    <p:sldId id="296" r:id="rId31"/>
    <p:sldId id="297" r:id="rId32"/>
    <p:sldId id="298" r:id="rId33"/>
    <p:sldId id="305" r:id="rId34"/>
    <p:sldId id="304" r:id="rId35"/>
    <p:sldId id="306" r:id="rId36"/>
    <p:sldId id="299" r:id="rId37"/>
    <p:sldId id="300" r:id="rId38"/>
    <p:sldId id="307" r:id="rId39"/>
    <p:sldId id="301" r:id="rId40"/>
    <p:sldId id="302" r:id="rId41"/>
    <p:sldId id="309" r:id="rId42"/>
    <p:sldId id="310" r:id="rId43"/>
    <p:sldId id="308" r:id="rId44"/>
    <p:sldId id="303" r:id="rId45"/>
    <p:sldId id="268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216" autoAdjust="0"/>
  </p:normalViewPr>
  <p:slideViewPr>
    <p:cSldViewPr snapToGrid="0">
      <p:cViewPr varScale="1">
        <p:scale>
          <a:sx n="77" d="100"/>
          <a:sy n="77" d="100"/>
        </p:scale>
        <p:origin x="10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47D3C-0FE8-48CD-ABE8-2F27A3675F1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5841D-9202-401D-8230-986CBD680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841D-9202-401D-8230-986CBD6804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0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5E1A-9C8C-46AD-81E4-38711766F2B8}" type="datetime10">
              <a:rPr lang="en-US" smtClean="0"/>
              <a:t>18:05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7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1B6B-0932-4247-8245-8F27FDE5EEEA}" type="datetime10">
              <a:rPr lang="en-US" smtClean="0"/>
              <a:t>18:05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902E-9007-4551-B744-B2B2B6BC9C56}" type="datetime10">
              <a:rPr lang="en-US" smtClean="0"/>
              <a:t>18:05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7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5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932A-0FAF-4438-B561-2C6A2226D8DA}" type="datetime10">
              <a:rPr lang="en-US" smtClean="0"/>
              <a:t>18:05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0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BC7E-FF97-495E-8EA6-C5BAD3AE314C}" type="datetime10">
              <a:rPr lang="en-US" smtClean="0"/>
              <a:t>18:05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7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D53F-7ACA-4B0B-B523-4F46A2824FC5}" type="datetime10">
              <a:rPr lang="en-US" smtClean="0"/>
              <a:t>18:05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2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C268-431E-4349-9A45-98FD4D86C13F}" type="datetime10">
              <a:rPr lang="en-US" smtClean="0"/>
              <a:t>18:05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4175-704E-4DD3-9E08-6D81C044BEE2}" type="datetime10">
              <a:rPr lang="en-US" smtClean="0"/>
              <a:t>18:05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131A-5425-4BE3-A567-B8E7A0687957}" type="datetime10">
              <a:rPr lang="en-US" smtClean="0"/>
              <a:t>18:05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8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62BD-8D8B-46AD-9B8C-A463E47E2FF7}" type="datetime10">
              <a:rPr lang="en-US" smtClean="0"/>
              <a:t>18:05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174172"/>
            <a:ext cx="10515600" cy="9593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422400"/>
            <a:ext cx="10515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476344" y="6376591"/>
            <a:ext cx="2877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003300"/>
                </a:solidFill>
                <a:latin typeface="Arial Narrow" panose="020B0606020202030204" pitchFamily="34" charset="0"/>
              </a:defRPr>
            </a:lvl1pPr>
          </a:lstStyle>
          <a:p>
            <a:fld id="{3F83F346-FC3B-4FAE-9C55-E22FC3EDEB65}" type="datetime10">
              <a:rPr lang="en-US" smtClean="0"/>
              <a:pPr/>
              <a:t>18:05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00"/>
                </a:solidFill>
              </a:defRPr>
            </a:lvl1pPr>
          </a:lstStyle>
          <a:p>
            <a:fld id="{BF021985-4801-4ED1-847D-F9AC44EE79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églalap 6"/>
          <p:cNvSpPr/>
          <p:nvPr userDrawn="1"/>
        </p:nvSpPr>
        <p:spPr>
          <a:xfrm>
            <a:off x="0" y="1167618"/>
            <a:ext cx="12192000" cy="9847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 userDrawn="1"/>
        </p:nvSpPr>
        <p:spPr>
          <a:xfrm>
            <a:off x="0" y="6234797"/>
            <a:ext cx="12192000" cy="9847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zövegdoboz 8"/>
          <p:cNvSpPr txBox="1"/>
          <p:nvPr userDrawn="1"/>
        </p:nvSpPr>
        <p:spPr>
          <a:xfrm>
            <a:off x="838200" y="6333271"/>
            <a:ext cx="296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Szerver GIS</a:t>
            </a:r>
            <a:endParaRPr lang="en-US" dirty="0">
              <a:solidFill>
                <a:srgbClr val="0033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Szövegdoboz 9"/>
          <p:cNvSpPr txBox="1"/>
          <p:nvPr userDrawn="1"/>
        </p:nvSpPr>
        <p:spPr>
          <a:xfrm>
            <a:off x="3802744" y="6354246"/>
            <a:ext cx="467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Weblapkészítés alapjai</a:t>
            </a:r>
            <a:endParaRPr lang="en-US" dirty="0">
              <a:solidFill>
                <a:srgbClr val="0033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5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3300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rgbClr val="003300"/>
          </a:solidFill>
          <a:latin typeface="Arial Narrow" panose="020B0606020202030204" pitchFamily="34" charset="0"/>
          <a:ea typeface="+mn-ea"/>
          <a:cs typeface="+mn-cs"/>
        </a:defRPr>
      </a:lvl1pPr>
      <a:lvl2pPr marL="534988" indent="-228600" algn="l" defTabSz="914400" rtl="0" eaLnBrk="1" latinLnBrk="0" hangingPunct="1">
        <a:lnSpc>
          <a:spcPct val="90000"/>
        </a:lnSpc>
        <a:spcBef>
          <a:spcPts val="500"/>
        </a:spcBef>
        <a:buFont typeface="Arial Narrow" panose="020B0606020202030204" pitchFamily="34" charset="0"/>
        <a:buChar char="–"/>
        <a:defRPr sz="2400" kern="1200">
          <a:solidFill>
            <a:srgbClr val="006600"/>
          </a:solidFill>
          <a:latin typeface="Arial Narrow" panose="020B0606020202030204" pitchFamily="34" charset="0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rgbClr val="006600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Weblapkészítés alapjai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Szerver GIS</a:t>
            </a:r>
          </a:p>
          <a:p>
            <a:r>
              <a:rPr lang="hu-HU" dirty="0"/>
              <a:t>2023.09.13.</a:t>
            </a:r>
          </a:p>
          <a:p>
            <a:r>
              <a:rPr lang="hu-HU" dirty="0" err="1"/>
              <a:t>Bede-Fazekas</a:t>
            </a:r>
            <a:r>
              <a:rPr lang="hu-HU" dirty="0"/>
              <a:t> Ákos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4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HTML létrehozása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kiterjesztés</a:t>
            </a:r>
            <a:r>
              <a:rPr lang="en-US" dirty="0"/>
              <a:t> .</a:t>
            </a:r>
            <a:r>
              <a:rPr lang="en-US" dirty="0" err="1"/>
              <a:t>htm</a:t>
            </a:r>
            <a:r>
              <a:rPr lang="en-US" dirty="0"/>
              <a:t> </a:t>
            </a:r>
            <a:r>
              <a:rPr lang="en-US" dirty="0" err="1"/>
              <a:t>vagy</a:t>
            </a:r>
            <a:r>
              <a:rPr lang="en-US" dirty="0"/>
              <a:t> .</a:t>
            </a:r>
            <a:r>
              <a:rPr lang="en-US" dirty="0" err="1"/>
              <a:t>htm</a:t>
            </a:r>
            <a:r>
              <a:rPr lang="hu-HU" dirty="0"/>
              <a:t>l</a:t>
            </a:r>
          </a:p>
          <a:p>
            <a:r>
              <a:rPr lang="hu-HU" dirty="0"/>
              <a:t>létrehozhatjuk/szerkeszthetjük:</a:t>
            </a:r>
          </a:p>
          <a:p>
            <a:pPr lvl="1"/>
            <a:r>
              <a:rPr lang="hu-HU" dirty="0"/>
              <a:t>egyszerű szövegszerkesztővel (</a:t>
            </a:r>
            <a:r>
              <a:rPr lang="hu-HU" dirty="0" err="1"/>
              <a:t>NotePad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profi szövegszerkesztővel (</a:t>
            </a:r>
            <a:r>
              <a:rPr lang="hu-HU" dirty="0" err="1"/>
              <a:t>NotePad</a:t>
            </a:r>
            <a:r>
              <a:rPr lang="hu-HU" dirty="0"/>
              <a:t>++)</a:t>
            </a:r>
          </a:p>
          <a:p>
            <a:pPr lvl="1"/>
            <a:r>
              <a:rPr lang="hu-HU" dirty="0"/>
              <a:t>integrált fejlesztési környezetben (IDE; pl. Visual </a:t>
            </a:r>
            <a:r>
              <a:rPr lang="hu-HU" dirty="0" err="1"/>
              <a:t>Studio</a:t>
            </a:r>
            <a:r>
              <a:rPr lang="hu-HU" dirty="0"/>
              <a:t> </a:t>
            </a:r>
            <a:r>
              <a:rPr lang="hu-HU" dirty="0" err="1"/>
              <a:t>Code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grafikus honlapszerkesztő szoftverben</a:t>
            </a:r>
          </a:p>
          <a:p>
            <a:r>
              <a:rPr lang="en-US" dirty="0"/>
              <a:t>WYSIWYG</a:t>
            </a:r>
            <a:endParaRPr lang="hu-HU" dirty="0"/>
          </a:p>
          <a:p>
            <a:pPr lvl="1"/>
            <a:r>
              <a:rPr lang="en-US" dirty="0"/>
              <a:t>What-You-See-Is-What-You-Get</a:t>
            </a:r>
            <a:endParaRPr lang="hu-HU" dirty="0"/>
          </a:p>
          <a:p>
            <a:pPr lvl="1"/>
            <a:r>
              <a:rPr lang="en-US" dirty="0"/>
              <a:t>pl. </a:t>
            </a:r>
            <a:r>
              <a:rPr lang="hu-HU" dirty="0" err="1"/>
              <a:t>Froala</a:t>
            </a:r>
            <a:r>
              <a:rPr lang="hu-HU" dirty="0"/>
              <a:t>, </a:t>
            </a:r>
            <a:r>
              <a:rPr lang="en-US" dirty="0"/>
              <a:t>Microsoft </a:t>
            </a:r>
            <a:r>
              <a:rPr lang="en-US" dirty="0" err="1"/>
              <a:t>Frontpage</a:t>
            </a:r>
            <a:r>
              <a:rPr lang="en-US" dirty="0"/>
              <a:t>, Adobe Dreamweaver</a:t>
            </a:r>
            <a:r>
              <a:rPr lang="hu-HU" dirty="0"/>
              <a:t>, </a:t>
            </a:r>
            <a:r>
              <a:rPr lang="en-US" dirty="0" err="1"/>
              <a:t>CoffeeCup</a:t>
            </a:r>
            <a:r>
              <a:rPr lang="en-US" dirty="0"/>
              <a:t> HTML Editor</a:t>
            </a:r>
            <a:endParaRPr lang="hu-HU" dirty="0"/>
          </a:p>
          <a:p>
            <a:pPr lvl="1"/>
            <a:r>
              <a:rPr lang="en-US" dirty="0" err="1"/>
              <a:t>iszonyat</a:t>
            </a:r>
            <a:r>
              <a:rPr lang="en-US" dirty="0"/>
              <a:t> </a:t>
            </a:r>
            <a:r>
              <a:rPr lang="en-US" dirty="0" err="1"/>
              <a:t>bonyolult</a:t>
            </a:r>
            <a:r>
              <a:rPr lang="en-US" dirty="0"/>
              <a:t> </a:t>
            </a:r>
            <a:r>
              <a:rPr lang="en-US" dirty="0" err="1"/>
              <a:t>kódot</a:t>
            </a:r>
            <a:r>
              <a:rPr lang="en-US" dirty="0"/>
              <a:t> </a:t>
            </a:r>
            <a:r>
              <a:rPr lang="en-US" dirty="0" err="1"/>
              <a:t>csinál</a:t>
            </a:r>
            <a:r>
              <a:rPr lang="hu-HU" dirty="0" err="1"/>
              <a:t>nak</a:t>
            </a:r>
            <a:r>
              <a:rPr lang="en-US" dirty="0"/>
              <a:t> (</a:t>
            </a:r>
            <a:r>
              <a:rPr lang="en-US" dirty="0" err="1"/>
              <a:t>nehéz</a:t>
            </a:r>
            <a:r>
              <a:rPr lang="en-US" dirty="0"/>
              <a:t> </a:t>
            </a:r>
            <a:r>
              <a:rPr lang="en-US" dirty="0" err="1"/>
              <a:t>utólag</a:t>
            </a:r>
            <a:r>
              <a:rPr lang="en-US" dirty="0"/>
              <a:t> </a:t>
            </a:r>
            <a:r>
              <a:rPr lang="en-US" dirty="0" err="1"/>
              <a:t>belenyúlni</a:t>
            </a:r>
            <a:r>
              <a:rPr lang="en-US" dirty="0"/>
              <a:t>, </a:t>
            </a:r>
            <a:r>
              <a:rPr lang="en-US" dirty="0" err="1"/>
              <a:t>nagy</a:t>
            </a:r>
            <a:r>
              <a:rPr lang="en-US" dirty="0"/>
              <a:t> </a:t>
            </a:r>
            <a:r>
              <a:rPr lang="en-US" dirty="0" err="1"/>
              <a:t>fájl</a:t>
            </a:r>
            <a:r>
              <a:rPr lang="en-US" dirty="0"/>
              <a:t>, </a:t>
            </a:r>
            <a:r>
              <a:rPr lang="en-US" dirty="0" err="1"/>
              <a:t>lassan</a:t>
            </a:r>
            <a:r>
              <a:rPr lang="en-US" dirty="0"/>
              <a:t> </a:t>
            </a:r>
            <a:r>
              <a:rPr lang="en-US" dirty="0" err="1"/>
              <a:t>töltődik</a:t>
            </a:r>
            <a:r>
              <a:rPr lang="en-US" dirty="0"/>
              <a:t> be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oldal</a:t>
            </a:r>
            <a:r>
              <a:rPr lang="en-US" dirty="0"/>
              <a:t>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41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HTML létrehozása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természetesen keverhetjük is!</a:t>
            </a:r>
          </a:p>
          <a:p>
            <a:pPr lvl="1"/>
            <a:r>
              <a:rPr lang="hu-HU" dirty="0"/>
              <a:t>pl. gyorsan összerakjuk </a:t>
            </a:r>
            <a:r>
              <a:rPr lang="hu-HU" dirty="0" err="1"/>
              <a:t>Frontpage-ben</a:t>
            </a:r>
            <a:r>
              <a:rPr lang="hu-HU" dirty="0"/>
              <a:t>, majd kicsit kiegészítjük </a:t>
            </a:r>
            <a:r>
              <a:rPr lang="hu-HU" dirty="0" err="1"/>
              <a:t>NotePad</a:t>
            </a:r>
            <a:r>
              <a:rPr lang="hu-HU" dirty="0"/>
              <a:t>++</a:t>
            </a:r>
            <a:r>
              <a:rPr lang="hu-HU" dirty="0" err="1"/>
              <a:t>-ban</a:t>
            </a:r>
            <a:endParaRPr lang="hu-HU" dirty="0"/>
          </a:p>
          <a:p>
            <a:pPr lvl="1"/>
            <a:r>
              <a:rPr lang="hu-HU" dirty="0"/>
              <a:t>a profi HTML-szerkesztő szoftverek egyszerre teszik lehetővé a grafikus és </a:t>
            </a:r>
            <a:r>
              <a:rPr lang="hu-HU" dirty="0" err="1"/>
              <a:t>szkriptírós</a:t>
            </a:r>
            <a:r>
              <a:rPr lang="hu-HU" dirty="0"/>
              <a:t> megoldást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87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HTML-fájl tanulmányozása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Firefox</a:t>
            </a:r>
            <a:r>
              <a:rPr lang="hu-HU" dirty="0"/>
              <a:t>: Eszközök&gt;Böngészőeszközök&gt;Oldal forrása</a:t>
            </a:r>
          </a:p>
          <a:p>
            <a:pPr lvl="1"/>
            <a:r>
              <a:rPr lang="hu-HU" dirty="0"/>
              <a:t>megnyitja színkiemelt szövegfájlként az oldal forráskódját</a:t>
            </a:r>
          </a:p>
          <a:p>
            <a:r>
              <a:rPr lang="hu-HU" dirty="0" err="1"/>
              <a:t>Firefox</a:t>
            </a:r>
            <a:r>
              <a:rPr lang="hu-HU" dirty="0"/>
              <a:t>: Eszközök&gt;Böngészőeszközök&gt;</a:t>
            </a:r>
            <a:r>
              <a:rPr lang="hu-HU" dirty="0" err="1"/>
              <a:t>Webfejlesztői</a:t>
            </a:r>
            <a:r>
              <a:rPr lang="hu-HU" dirty="0"/>
              <a:t> eszközök</a:t>
            </a:r>
          </a:p>
          <a:p>
            <a:pPr lvl="1"/>
            <a:r>
              <a:rPr lang="hu-HU" dirty="0"/>
              <a:t>kereshető, ki-be nyitogatható, interaktív forráskód-megjelenítés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14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 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78" y="1673"/>
            <a:ext cx="12194978" cy="685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94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HTML-fájl felépítése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HTML-fájl nem egyéb mint</a:t>
            </a:r>
          </a:p>
          <a:p>
            <a:pPr lvl="1"/>
            <a:r>
              <a:rPr lang="hu-HU" dirty="0"/>
              <a:t>egyszerű szöveg</a:t>
            </a:r>
          </a:p>
          <a:p>
            <a:pPr lvl="1"/>
            <a:r>
              <a:rPr lang="hu-HU" dirty="0"/>
              <a:t>megspékelve elemekkel (</a:t>
            </a:r>
            <a:r>
              <a:rPr lang="hu-HU" dirty="0" err="1"/>
              <a:t>tag-ekkel</a:t>
            </a:r>
            <a:r>
              <a:rPr lang="hu-HU" dirty="0"/>
              <a:t>), amelyek formázzák vagy kiegészítik a szöveget</a:t>
            </a:r>
          </a:p>
          <a:p>
            <a:r>
              <a:rPr lang="hu-HU" dirty="0"/>
              <a:t>kétféle tag létezik</a:t>
            </a:r>
          </a:p>
          <a:p>
            <a:pPr lvl="1"/>
            <a:r>
              <a:rPr lang="hu-HU" dirty="0"/>
              <a:t>kettős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hu-HU" dirty="0"/>
              <a:t>egyedülálló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  <a:r>
              <a:rPr lang="hu-HU" dirty="0"/>
              <a:t> vagy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hu-HU" dirty="0"/>
              <a:t>pl.:</a:t>
            </a:r>
          </a:p>
          <a:p>
            <a:pPr lvl="2"/>
            <a:r>
              <a:rPr lang="hu-HU" dirty="0"/>
              <a:t>ez egy &lt;b&gt;félkövér&lt;/b&gt; szó</a:t>
            </a:r>
          </a:p>
          <a:p>
            <a:pPr lvl="2"/>
            <a:r>
              <a:rPr lang="hu-HU" dirty="0"/>
              <a:t>ez pedig egy kép: &lt;</a:t>
            </a:r>
            <a:r>
              <a:rPr lang="hu-HU" dirty="0" err="1"/>
              <a:t>img</a:t>
            </a:r>
            <a:r>
              <a:rPr lang="hu-HU" dirty="0"/>
              <a:t> </a:t>
            </a:r>
            <a:r>
              <a:rPr lang="hu-HU" dirty="0" err="1"/>
              <a:t>src</a:t>
            </a:r>
            <a:r>
              <a:rPr lang="hu-HU" dirty="0"/>
              <a:t> = "</a:t>
            </a:r>
            <a:r>
              <a:rPr lang="hu-HU" dirty="0" err="1"/>
              <a:t>kep.png</a:t>
            </a:r>
            <a:r>
              <a:rPr lang="hu-HU" dirty="0"/>
              <a:t>" /&gt;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58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HTML-fájl felépítése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tagek</a:t>
            </a:r>
            <a:r>
              <a:rPr lang="hu-HU" dirty="0"/>
              <a:t> nevét megszokásból kisbetűsen írjuk</a:t>
            </a:r>
          </a:p>
          <a:p>
            <a:pPr lvl="1"/>
            <a:r>
              <a:rPr lang="hu-HU" dirty="0"/>
              <a:t>de amúgy a HTML jelenleg </a:t>
            </a:r>
            <a:r>
              <a:rPr lang="hu-HU" dirty="0" err="1"/>
              <a:t>case-insensitive</a:t>
            </a:r>
            <a:r>
              <a:rPr lang="hu-HU" dirty="0"/>
              <a:t> (egy időben nem volt az)</a:t>
            </a:r>
          </a:p>
          <a:p>
            <a:r>
              <a:rPr lang="hu-HU" dirty="0" err="1"/>
              <a:t>egymásbaágyazottság</a:t>
            </a:r>
            <a:endParaRPr lang="hu-HU" dirty="0"/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dirty="0"/>
              <a:t> helyes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dirty="0"/>
              <a:t> kerülendő</a:t>
            </a:r>
          </a:p>
          <a:p>
            <a:pPr lvl="1"/>
            <a:r>
              <a:rPr lang="hu-HU" dirty="0"/>
              <a:t>böngészőfüggő, hogy hogyan jelenik meg</a:t>
            </a:r>
          </a:p>
          <a:p>
            <a:pPr lvl="2"/>
            <a:r>
              <a:rPr lang="hu-HU" dirty="0"/>
              <a:t>normál, &lt;b&gt;félkövér, &lt;i&gt;félkövér és dőlt, &lt;/b&gt;??, &lt;/i&gt;normál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14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HTML-fájl felépítése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tageknek</a:t>
            </a:r>
            <a:r>
              <a:rPr lang="hu-HU" dirty="0"/>
              <a:t> lehetnek attribútumai</a:t>
            </a:r>
          </a:p>
          <a:p>
            <a:pPr lvl="1"/>
            <a:r>
              <a:rPr lang="hu-HU" dirty="0"/>
              <a:t>a többségük opcionális</a:t>
            </a:r>
          </a:p>
          <a:p>
            <a:pPr lvl="1"/>
            <a:r>
              <a:rPr lang="hu-HU" dirty="0"/>
              <a:t>minden attribútum értékét szövegként (idézőjelek között) adjuk meg, akkor is, ha valójában szám!</a:t>
            </a:r>
          </a:p>
          <a:p>
            <a:r>
              <a:rPr lang="hu-HU" dirty="0" err="1"/>
              <a:t>tagek</a:t>
            </a:r>
            <a:r>
              <a:rPr lang="hu-HU" dirty="0"/>
              <a:t> felépítése:</a:t>
            </a:r>
          </a:p>
          <a:p>
            <a:pPr lvl="2"/>
            <a:r>
              <a:rPr lang="hu-HU" dirty="0"/>
              <a:t>&lt;</a:t>
            </a:r>
            <a:r>
              <a:rPr lang="hu-HU" dirty="0" err="1"/>
              <a:t>tagnev</a:t>
            </a:r>
            <a:r>
              <a:rPr lang="hu-HU" dirty="0"/>
              <a:t> attributum1="ertek1" attributum2="ertek2" /&gt;</a:t>
            </a:r>
            <a:endParaRPr lang="en-US" dirty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43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HTML-fájl felépítése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üres hely (</a:t>
            </a:r>
            <a:r>
              <a:rPr lang="hu-HU" dirty="0" err="1"/>
              <a:t>whitespace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szóköz, tabulátor, soremelés</a:t>
            </a:r>
          </a:p>
          <a:p>
            <a:pPr lvl="1"/>
            <a:r>
              <a:rPr lang="hu-HU" dirty="0"/>
              <a:t>a HTML-dokumentumban kétféleképpen értelmezzük</a:t>
            </a:r>
          </a:p>
          <a:p>
            <a:pPr indent="-228600"/>
            <a:r>
              <a:rPr lang="en-US" dirty="0" err="1"/>
              <a:t>tagak</a:t>
            </a:r>
            <a:r>
              <a:rPr lang="en-US" dirty="0"/>
              <a:t> </a:t>
            </a:r>
            <a:r>
              <a:rPr lang="en-US" dirty="0" err="1"/>
              <a:t>közöt</a:t>
            </a:r>
            <a:r>
              <a:rPr lang="hu-HU" dirty="0"/>
              <a:t>t</a:t>
            </a:r>
          </a:p>
          <a:p>
            <a:pPr lvl="1"/>
            <a:r>
              <a:rPr lang="en-US" dirty="0" err="1"/>
              <a:t>olvashatóbbá</a:t>
            </a:r>
            <a:r>
              <a:rPr lang="en-US" dirty="0"/>
              <a:t> </a:t>
            </a:r>
            <a:r>
              <a:rPr lang="en-US" dirty="0" err="1"/>
              <a:t>teszik</a:t>
            </a:r>
            <a:r>
              <a:rPr lang="en-US" dirty="0"/>
              <a:t> a </a:t>
            </a:r>
            <a:r>
              <a:rPr lang="en-US" dirty="0" err="1"/>
              <a:t>kódot</a:t>
            </a:r>
            <a:endParaRPr lang="hu-HU" dirty="0"/>
          </a:p>
          <a:p>
            <a:pPr lvl="1"/>
            <a:r>
              <a:rPr lang="hu-HU" dirty="0"/>
              <a:t>nincs jelentőségük, nem csinálnak semmit</a:t>
            </a:r>
            <a:endParaRPr lang="en-US" dirty="0"/>
          </a:p>
          <a:p>
            <a:r>
              <a:rPr lang="en-US" dirty="0" err="1"/>
              <a:t>szövegelemek</a:t>
            </a:r>
            <a:r>
              <a:rPr lang="en-US" dirty="0"/>
              <a:t> </a:t>
            </a:r>
            <a:r>
              <a:rPr lang="en-US" dirty="0" err="1"/>
              <a:t>között</a:t>
            </a:r>
            <a:endParaRPr lang="hu-HU" dirty="0"/>
          </a:p>
          <a:p>
            <a:pPr lvl="1"/>
            <a:r>
              <a:rPr lang="en-US" dirty="0" err="1"/>
              <a:t>elváló</a:t>
            </a:r>
            <a:r>
              <a:rPr lang="en-US" dirty="0"/>
              <a:t> </a:t>
            </a:r>
            <a:r>
              <a:rPr lang="en-US" dirty="0" err="1"/>
              <a:t>szóközként</a:t>
            </a:r>
            <a:r>
              <a:rPr lang="en-US" dirty="0"/>
              <a:t> </a:t>
            </a:r>
            <a:r>
              <a:rPr lang="en-US" dirty="0" err="1"/>
              <a:t>jelennek</a:t>
            </a:r>
            <a:r>
              <a:rPr lang="en-US" dirty="0"/>
              <a:t> meg</a:t>
            </a:r>
            <a:endParaRPr lang="hu-HU" dirty="0"/>
          </a:p>
          <a:p>
            <a:pPr lvl="1"/>
            <a:r>
              <a:rPr lang="hu-HU" dirty="0"/>
              <a:t>fölösleges </a:t>
            </a:r>
            <a:r>
              <a:rPr lang="en-US" dirty="0" err="1"/>
              <a:t>halmoz</a:t>
            </a:r>
            <a:r>
              <a:rPr lang="hu-HU" dirty="0"/>
              <a:t>ni őket</a:t>
            </a:r>
          </a:p>
          <a:p>
            <a:pPr lvl="1"/>
            <a:r>
              <a:rPr lang="en-US" dirty="0" err="1"/>
              <a:t>két</a:t>
            </a:r>
            <a:r>
              <a:rPr lang="en-US" dirty="0"/>
              <a:t> </a:t>
            </a:r>
            <a:r>
              <a:rPr lang="en-US" dirty="0" err="1"/>
              <a:t>normál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között</a:t>
            </a:r>
            <a:r>
              <a:rPr lang="en-US" dirty="0"/>
              <a:t> </a:t>
            </a:r>
            <a:r>
              <a:rPr lang="en-US" dirty="0" err="1"/>
              <a:t>mindig</a:t>
            </a:r>
            <a:r>
              <a:rPr lang="en-US" dirty="0"/>
              <a:t> max</a:t>
            </a:r>
            <a:r>
              <a:rPr lang="hu-HU" dirty="0"/>
              <a:t>.</a:t>
            </a:r>
            <a:r>
              <a:rPr lang="en-US" dirty="0"/>
              <a:t> </a:t>
            </a:r>
            <a:r>
              <a:rPr lang="en-US" dirty="0" err="1"/>
              <a:t>egy</a:t>
            </a:r>
            <a:r>
              <a:rPr lang="en-US" dirty="0"/>
              <a:t> </a:t>
            </a:r>
            <a:r>
              <a:rPr lang="hu-HU" dirty="0"/>
              <a:t>szóközzé alakulnak</a:t>
            </a:r>
          </a:p>
          <a:p>
            <a:pPr lvl="2"/>
            <a:r>
              <a:rPr lang="hu-HU" dirty="0"/>
              <a:t>alma és körte</a:t>
            </a:r>
          </a:p>
          <a:p>
            <a:pPr lvl="2"/>
            <a:r>
              <a:rPr lang="hu-HU" dirty="0"/>
              <a:t>alma és     körte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87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HTML-fájl felépítése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két fő szerkezeti elem</a:t>
            </a:r>
          </a:p>
          <a:p>
            <a:pPr lvl="1"/>
            <a:r>
              <a:rPr lang="hu-HU" dirty="0"/>
              <a:t>fej (</a:t>
            </a:r>
            <a:r>
              <a:rPr lang="hu-HU" dirty="0" err="1"/>
              <a:t>head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törzs (body)</a:t>
            </a:r>
          </a:p>
          <a:p>
            <a:pPr lvl="1"/>
            <a:r>
              <a:rPr lang="hu-HU" dirty="0"/>
              <a:t>mindez a </a:t>
            </a:r>
            <a:r>
              <a:rPr lang="hu-HU" dirty="0" err="1"/>
              <a:t>html-en</a:t>
            </a:r>
            <a:r>
              <a:rPr lang="hu-HU" dirty="0"/>
              <a:t> belül, ilyen sorrendben</a:t>
            </a:r>
          </a:p>
          <a:p>
            <a:r>
              <a:rPr lang="hu-HU" dirty="0"/>
              <a:t>legelején definiálni a dokumentumtípust</a:t>
            </a:r>
          </a:p>
          <a:p>
            <a:pPr lvl="1"/>
            <a:r>
              <a:rPr lang="hu-HU" dirty="0"/>
              <a:t>régen bonyolult volt, a verziót  sémával meg kellett határozni</a:t>
            </a:r>
          </a:p>
          <a:p>
            <a:pPr lvl="1"/>
            <a:r>
              <a:rPr lang="hu-HU" dirty="0"/>
              <a:t>ma már rém egyszerű</a:t>
            </a:r>
          </a:p>
          <a:p>
            <a:pPr lvl="2"/>
            <a:r>
              <a:rPr lang="hu-HU" dirty="0"/>
              <a:t>&lt;!DOCTYPE </a:t>
            </a:r>
            <a:r>
              <a:rPr lang="hu-HU" dirty="0" err="1"/>
              <a:t>html</a:t>
            </a:r>
            <a:r>
              <a:rPr lang="hu-HU" dirty="0"/>
              <a:t> PUBLIC "-//W3C//DTD XHTML 1.0 </a:t>
            </a:r>
            <a:r>
              <a:rPr lang="hu-HU" dirty="0" err="1"/>
              <a:t>Transitional</a:t>
            </a:r>
            <a:r>
              <a:rPr lang="hu-HU" dirty="0"/>
              <a:t>//EN" "http://www.w3.org/TR/xhtml1/DTD/</a:t>
            </a:r>
            <a:r>
              <a:rPr lang="hu-HU" dirty="0" err="1"/>
              <a:t>transitional.dtd</a:t>
            </a:r>
            <a:r>
              <a:rPr lang="hu-HU" dirty="0"/>
              <a:t>"&gt;</a:t>
            </a:r>
          </a:p>
          <a:p>
            <a:pPr lvl="2"/>
            <a:r>
              <a:rPr lang="hu-HU" dirty="0"/>
              <a:t>&lt;!DOCTYPE </a:t>
            </a:r>
            <a:r>
              <a:rPr lang="hu-HU" dirty="0" err="1"/>
              <a:t>html</a:t>
            </a:r>
            <a:r>
              <a:rPr lang="hu-HU" dirty="0"/>
              <a:t>&gt;</a:t>
            </a:r>
          </a:p>
          <a:p>
            <a:r>
              <a:rPr lang="hu-HU" dirty="0"/>
              <a:t>cím (</a:t>
            </a:r>
            <a:r>
              <a:rPr lang="hu-HU" dirty="0" err="1"/>
              <a:t>title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a dokumentumfejen belül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60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a HTML-fájl felépítése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110046" cy="4754563"/>
          </a:xfrm>
        </p:spPr>
        <p:txBody>
          <a:bodyPr/>
          <a:lstStyle/>
          <a:p>
            <a:r>
              <a:rPr lang="hu-HU" dirty="0"/>
              <a:t>hozzuk létre a legelső weblapunkat!</a:t>
            </a:r>
          </a:p>
          <a:p>
            <a:pPr lvl="1"/>
            <a:r>
              <a:rPr lang="hu-HU" dirty="0"/>
              <a:t>legyen címe</a:t>
            </a:r>
          </a:p>
          <a:p>
            <a:pPr lvl="1"/>
            <a:r>
              <a:rPr lang="hu-HU" dirty="0"/>
              <a:t>és tartalmazzon valami egyszerű szöveget</a:t>
            </a:r>
          </a:p>
          <a:p>
            <a:r>
              <a:rPr lang="hu-HU" dirty="0"/>
              <a:t>VS </a:t>
            </a:r>
            <a:r>
              <a:rPr lang="hu-HU" dirty="0" err="1"/>
              <a:t>Code</a:t>
            </a:r>
            <a:r>
              <a:rPr lang="hu-HU" dirty="0"/>
              <a:t>/</a:t>
            </a:r>
            <a:r>
              <a:rPr lang="hu-HU" dirty="0" err="1"/>
              <a:t>NotePad</a:t>
            </a:r>
            <a:r>
              <a:rPr lang="hu-HU" dirty="0"/>
              <a:t>++</a:t>
            </a:r>
          </a:p>
          <a:p>
            <a:pPr lvl="1"/>
            <a:r>
              <a:rPr lang="hu-HU" dirty="0"/>
              <a:t>létre kell hozni egy új </a:t>
            </a:r>
            <a:r>
              <a:rPr lang="hu-HU" dirty="0" err="1"/>
              <a:t>html</a:t>
            </a:r>
            <a:r>
              <a:rPr lang="hu-HU" dirty="0"/>
              <a:t> típusú fájlt</a:t>
            </a:r>
          </a:p>
          <a:p>
            <a:pPr lvl="1"/>
            <a:r>
              <a:rPr lang="hu-HU" dirty="0"/>
              <a:t>a VS </a:t>
            </a:r>
            <a:r>
              <a:rPr lang="hu-HU" dirty="0" err="1"/>
              <a:t>Code</a:t>
            </a:r>
            <a:r>
              <a:rPr lang="hu-HU" dirty="0"/>
              <a:t> segíti a szerkesztést, felkínálja a lehetőségeket, bezárja a </a:t>
            </a:r>
            <a:r>
              <a:rPr lang="hu-HU" dirty="0" err="1"/>
              <a:t>taget</a:t>
            </a:r>
            <a:r>
              <a:rPr lang="hu-HU" dirty="0"/>
              <a:t>, tördeli a kódot</a:t>
            </a:r>
          </a:p>
          <a:p>
            <a:r>
              <a:rPr lang="hu-HU" dirty="0"/>
              <a:t>mentsük el .</a:t>
            </a:r>
            <a:r>
              <a:rPr lang="hu-HU" dirty="0" err="1"/>
              <a:t>html</a:t>
            </a:r>
            <a:r>
              <a:rPr lang="hu-HU" dirty="0"/>
              <a:t> kiterjesztéssel</a:t>
            </a:r>
          </a:p>
          <a:p>
            <a:r>
              <a:rPr lang="hu-HU" dirty="0"/>
              <a:t>nyissuk meg a böngészőben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6666" y="1422400"/>
            <a:ext cx="3985755" cy="1011311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 rotWithShape="1">
          <a:blip r:embed="rId3"/>
          <a:srcRect l="24447" t="19279" r="39008" b="48029"/>
          <a:stretch/>
        </p:blipFill>
        <p:spPr>
          <a:xfrm>
            <a:off x="8066665" y="2591136"/>
            <a:ext cx="3985755" cy="200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8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Kliens-szerver kapcsolat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kliens/szerver megkülönböztetés</a:t>
            </a:r>
          </a:p>
          <a:p>
            <a:pPr lvl="1"/>
            <a:r>
              <a:rPr lang="hu-HU" dirty="0"/>
              <a:t>egy számítógép miképpen viselkedik egy kétgépes kapcsolatban</a:t>
            </a:r>
          </a:p>
          <a:p>
            <a:pPr lvl="1"/>
            <a:r>
              <a:rPr lang="hu-HU" dirty="0"/>
              <a:t>kliens: szolgáltatást kér</a:t>
            </a:r>
          </a:p>
          <a:p>
            <a:pPr lvl="1"/>
            <a:r>
              <a:rPr lang="hu-HU" dirty="0"/>
              <a:t>szerver: szolgáltatást nyújt</a:t>
            </a:r>
          </a:p>
          <a:p>
            <a:r>
              <a:rPr lang="hu-HU" dirty="0"/>
              <a:t>dinamikus</a:t>
            </a:r>
          </a:p>
          <a:p>
            <a:pPr lvl="1"/>
            <a:r>
              <a:rPr lang="hu-HU" dirty="0"/>
              <a:t>önmagában a gép, ha nincs kapcsolat, akkor se nem kliens, se nem szerver</a:t>
            </a:r>
          </a:p>
          <a:p>
            <a:pPr lvl="1"/>
            <a:r>
              <a:rPr lang="hu-HU" dirty="0"/>
              <a:t>egy gép egyik pillanatban/egyik viszonyában lehet kliens, másikban szerver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24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Speciális karakterek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minden nyelvben, ahol bizonyos karakterek nem azt jelentik, amit mutatnak</a:t>
            </a:r>
          </a:p>
          <a:p>
            <a:pPr lvl="1"/>
            <a:r>
              <a:rPr lang="hu-HU" dirty="0"/>
              <a:t>pl. HTML-ben a "&lt;"</a:t>
            </a:r>
          </a:p>
          <a:p>
            <a:r>
              <a:rPr lang="hu-HU" dirty="0"/>
              <a:t>ott valahogy biztosítani kell ezen karakterek megjelenítését</a:t>
            </a:r>
          </a:p>
          <a:p>
            <a:pPr lvl="1"/>
            <a:r>
              <a:rPr lang="hu-HU" dirty="0"/>
              <a:t>továbbá sok egyéb karakterét is, amire nincs gomb a billentyűzeten</a:t>
            </a:r>
          </a:p>
          <a:p>
            <a:r>
              <a:rPr lang="hu-HU" dirty="0"/>
              <a:t>erre szolgál az </a:t>
            </a:r>
            <a:r>
              <a:rPr lang="hu-HU" dirty="0" err="1"/>
              <a:t>escape</a:t>
            </a:r>
            <a:r>
              <a:rPr lang="hu-HU" dirty="0"/>
              <a:t> </a:t>
            </a:r>
            <a:r>
              <a:rPr lang="hu-HU" dirty="0" err="1"/>
              <a:t>character</a:t>
            </a:r>
            <a:endParaRPr lang="hu-HU" dirty="0"/>
          </a:p>
          <a:p>
            <a:pPr lvl="1"/>
            <a:r>
              <a:rPr lang="hu-HU" dirty="0"/>
              <a:t>jelzi, hogy onnantól valami speciális </a:t>
            </a:r>
            <a:r>
              <a:rPr lang="hu-HU"/>
              <a:t>karakterleírás következik</a:t>
            </a:r>
            <a:endParaRPr lang="hu-HU" dirty="0"/>
          </a:p>
          <a:p>
            <a:pPr lvl="1"/>
            <a:r>
              <a:rPr lang="hu-HU" dirty="0"/>
              <a:t>HTML-ben: &amp;</a:t>
            </a:r>
          </a:p>
          <a:p>
            <a:pPr lvl="1"/>
            <a:r>
              <a:rPr lang="hu-HU" dirty="0"/>
              <a:t>lezárása: 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1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Speciális karakterek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példák:</a:t>
            </a:r>
          </a:p>
          <a:p>
            <a:pPr lvl="1"/>
            <a:r>
              <a:rPr lang="en-US" dirty="0"/>
              <a:t>&amp; &amp;amp;</a:t>
            </a:r>
            <a:endParaRPr lang="hu-HU" dirty="0"/>
          </a:p>
          <a:p>
            <a:pPr lvl="1"/>
            <a:r>
              <a:rPr lang="hu-HU" dirty="0"/>
              <a:t>&lt; </a:t>
            </a:r>
            <a:r>
              <a:rPr lang="en-US" dirty="0"/>
              <a:t>&amp;</a:t>
            </a:r>
            <a:r>
              <a:rPr lang="en-US" dirty="0" err="1"/>
              <a:t>lt</a:t>
            </a:r>
            <a:r>
              <a:rPr lang="en-US" dirty="0"/>
              <a:t>;</a:t>
            </a:r>
            <a:endParaRPr lang="hu-HU" dirty="0"/>
          </a:p>
          <a:p>
            <a:pPr lvl="1"/>
            <a:r>
              <a:rPr lang="hu-HU" dirty="0"/>
              <a:t>&gt; </a:t>
            </a:r>
            <a:r>
              <a:rPr lang="hu-HU" dirty="0" err="1"/>
              <a:t>&amp;gt</a:t>
            </a:r>
            <a:r>
              <a:rPr lang="hu-HU" dirty="0"/>
              <a:t>;</a:t>
            </a:r>
          </a:p>
          <a:p>
            <a:pPr lvl="1"/>
            <a:r>
              <a:rPr lang="hu-HU" dirty="0"/>
              <a:t>© </a:t>
            </a:r>
            <a:r>
              <a:rPr lang="hu-HU" dirty="0" err="1"/>
              <a:t>&amp;copy</a:t>
            </a:r>
            <a:r>
              <a:rPr lang="hu-HU" dirty="0"/>
              <a:t>;</a:t>
            </a:r>
            <a:endParaRPr lang="en-US" dirty="0"/>
          </a:p>
          <a:p>
            <a:r>
              <a:rPr lang="hu-HU" dirty="0"/>
              <a:t>nem elváló (és halmozható) szóköz:</a:t>
            </a:r>
          </a:p>
          <a:p>
            <a:pPr lvl="1"/>
            <a:r>
              <a:rPr lang="en-US" dirty="0"/>
              <a:t>&amp;</a:t>
            </a:r>
            <a:r>
              <a:rPr lang="en-US" dirty="0" err="1"/>
              <a:t>nbsp</a:t>
            </a:r>
            <a:r>
              <a:rPr lang="en-US" dirty="0"/>
              <a:t>;</a:t>
            </a:r>
            <a:endParaRPr lang="hu-HU" dirty="0"/>
          </a:p>
          <a:p>
            <a:pPr lvl="1"/>
            <a:r>
              <a:rPr lang="hu-HU" dirty="0"/>
              <a:t>"</a:t>
            </a:r>
            <a:r>
              <a:rPr lang="hu-HU" dirty="0" err="1"/>
              <a:t>non-breaking</a:t>
            </a:r>
            <a:r>
              <a:rPr lang="hu-HU" dirty="0"/>
              <a:t> </a:t>
            </a:r>
            <a:r>
              <a:rPr lang="hu-HU" dirty="0" err="1"/>
              <a:t>space</a:t>
            </a:r>
            <a:r>
              <a:rPr lang="hu-HU" dirty="0"/>
              <a:t>"</a:t>
            </a:r>
          </a:p>
          <a:p>
            <a:pPr lvl="1"/>
            <a:endParaRPr lang="hu-HU" dirty="0"/>
          </a:p>
          <a:p>
            <a:pPr lvl="2"/>
            <a:r>
              <a:rPr lang="hu-HU" dirty="0"/>
              <a:t>Igaz, hogy 3 </a:t>
            </a:r>
            <a:r>
              <a:rPr lang="hu-HU" dirty="0" err="1"/>
              <a:t>&amp;lt</a:t>
            </a:r>
            <a:r>
              <a:rPr lang="hu-HU" dirty="0"/>
              <a:t>; 4, ahogy az is, hogy itt három szóköz helyett csak egy áll:   , míg itt tényleg négy szóköz jelenik meg: </a:t>
            </a:r>
            <a:r>
              <a:rPr lang="en-US" dirty="0"/>
              <a:t>&amp;</a:t>
            </a:r>
            <a:r>
              <a:rPr lang="en-US" dirty="0" err="1"/>
              <a:t>nbsp</a:t>
            </a:r>
            <a:r>
              <a:rPr lang="en-US" dirty="0"/>
              <a:t>;&amp;</a:t>
            </a:r>
            <a:r>
              <a:rPr lang="en-US" dirty="0" err="1"/>
              <a:t>nbsp</a:t>
            </a:r>
            <a:r>
              <a:rPr lang="en-US" dirty="0"/>
              <a:t>;&amp;</a:t>
            </a:r>
            <a:r>
              <a:rPr lang="en-US" dirty="0" err="1"/>
              <a:t>nbsp</a:t>
            </a:r>
            <a:r>
              <a:rPr lang="en-US" dirty="0"/>
              <a:t>;&amp;</a:t>
            </a:r>
            <a:r>
              <a:rPr lang="en-US" dirty="0" err="1"/>
              <a:t>nbsp</a:t>
            </a:r>
            <a:r>
              <a:rPr lang="en-US" dirty="0"/>
              <a:t>;</a:t>
            </a:r>
            <a:r>
              <a:rPr lang="hu-HU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35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Megjegyzések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programkódot néha ki akarjuk egészíteni olyan információkkal, amit sem megjelenítésre, sem pedig értelmezésre nem szánunk</a:t>
            </a:r>
          </a:p>
          <a:p>
            <a:pPr lvl="1"/>
            <a:r>
              <a:rPr lang="hu-HU" dirty="0"/>
              <a:t>egyszerűen csak magunknak írunk valami feljegyzést</a:t>
            </a:r>
          </a:p>
          <a:p>
            <a:pPr lvl="1"/>
            <a:r>
              <a:rPr lang="hu-HU" dirty="0"/>
              <a:t>megjegyzés/comment</a:t>
            </a:r>
          </a:p>
          <a:p>
            <a:r>
              <a:rPr lang="hu-HU" dirty="0"/>
              <a:t>a HTML-ben többsoros is lehet a megjegyzés</a:t>
            </a:r>
          </a:p>
          <a:p>
            <a:pPr lvl="1"/>
            <a:r>
              <a:rPr lang="hu-HU" dirty="0"/>
              <a:t>kezdete: &lt;!--</a:t>
            </a:r>
          </a:p>
          <a:p>
            <a:pPr lvl="1"/>
            <a:r>
              <a:rPr lang="hu-HU" dirty="0"/>
              <a:t>vége: </a:t>
            </a:r>
            <a:r>
              <a:rPr lang="hu-HU" dirty="0">
                <a:sym typeface="Wingdings" panose="05000000000000000000" pitchFamily="2" charset="2"/>
              </a:rPr>
              <a:t>--&gt;</a:t>
            </a:r>
            <a:endParaRPr lang="hu-HU" dirty="0"/>
          </a:p>
          <a:p>
            <a:endParaRPr lang="hu-HU" dirty="0"/>
          </a:p>
          <a:p>
            <a:pPr lvl="2"/>
            <a:r>
              <a:rPr lang="en-US" b="1" dirty="0"/>
              <a:t>&lt;!--</a:t>
            </a:r>
            <a:r>
              <a:rPr lang="en-US" dirty="0"/>
              <a:t> </a:t>
            </a:r>
            <a:r>
              <a:rPr lang="en-US" dirty="0" err="1"/>
              <a:t>megjegyzés</a:t>
            </a:r>
            <a:r>
              <a:rPr lang="en-US" dirty="0"/>
              <a:t> (</a:t>
            </a:r>
            <a:r>
              <a:rPr lang="en-US" dirty="0" err="1"/>
              <a:t>akár</a:t>
            </a:r>
            <a:r>
              <a:rPr lang="en-US" dirty="0"/>
              <a:t> </a:t>
            </a:r>
            <a:r>
              <a:rPr lang="en-US" dirty="0" err="1"/>
              <a:t>több</a:t>
            </a:r>
            <a:r>
              <a:rPr lang="en-US" dirty="0"/>
              <a:t> </a:t>
            </a:r>
            <a:endParaRPr lang="hu-HU" dirty="0"/>
          </a:p>
          <a:p>
            <a:pPr lvl="2"/>
            <a:r>
              <a:rPr lang="en-US" dirty="0" err="1"/>
              <a:t>soros</a:t>
            </a:r>
            <a:r>
              <a:rPr lang="hu-HU" dirty="0"/>
              <a:t> is</a:t>
            </a:r>
          </a:p>
          <a:p>
            <a:pPr lvl="2"/>
            <a:r>
              <a:rPr lang="hu-HU" dirty="0"/>
              <a:t>lehet, és nyugodtan állhat benne mindenféle karakter!!&lt;&gt;&amp;</a:t>
            </a:r>
            <a:r>
              <a:rPr lang="en-US" dirty="0"/>
              <a:t>) </a:t>
            </a:r>
            <a:r>
              <a:rPr lang="en-US" b="1" dirty="0"/>
              <a:t>--&gt;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40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feladat – speciális karakterek és megjegyzések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készíts honlapot, amiben vannak</a:t>
            </a:r>
          </a:p>
          <a:p>
            <a:pPr lvl="1"/>
            <a:r>
              <a:rPr lang="hu-HU" dirty="0"/>
              <a:t>speciális karakterek,</a:t>
            </a:r>
          </a:p>
          <a:p>
            <a:pPr lvl="1"/>
            <a:r>
              <a:rPr lang="hu-HU" dirty="0"/>
              <a:t>köztük nem elváló szóközök is,</a:t>
            </a:r>
          </a:p>
          <a:p>
            <a:pPr lvl="1"/>
            <a:r>
              <a:rPr lang="hu-HU" dirty="0"/>
              <a:t>továbbá megjegyzések</a:t>
            </a:r>
          </a:p>
          <a:p>
            <a:pPr indent="-228600"/>
            <a:r>
              <a:rPr lang="hu-HU" dirty="0"/>
              <a:t>próbáld ki a hagyományos szóközök és egyéb üres helyek (pl. tabulátor, soremelés) halmozását is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23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 tördelése: bekezdés és soremelés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szöveget bekezdésekbe tördelhetjük</a:t>
            </a:r>
          </a:p>
          <a:p>
            <a:pPr lvl="1"/>
            <a:r>
              <a:rPr lang="hu-HU" dirty="0"/>
              <a:t>&lt;p&gt;, mint </a:t>
            </a:r>
            <a:r>
              <a:rPr lang="hu-HU" dirty="0" err="1"/>
              <a:t>paragraph</a:t>
            </a:r>
            <a:endParaRPr lang="hu-HU" dirty="0"/>
          </a:p>
          <a:p>
            <a:pPr lvl="1"/>
            <a:r>
              <a:rPr lang="hu-HU" dirty="0"/>
              <a:t>kicsi térközt is rak a bekezdések közé (természetesen ezt majd </a:t>
            </a:r>
            <a:r>
              <a:rPr lang="hu-HU" dirty="0" err="1"/>
              <a:t>CSS-sel</a:t>
            </a:r>
            <a:r>
              <a:rPr lang="hu-HU" dirty="0"/>
              <a:t> megváltoztathatjuk)</a:t>
            </a:r>
          </a:p>
          <a:p>
            <a:pPr lvl="1"/>
            <a:endParaRPr lang="hu-HU" dirty="0"/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p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Ez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az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első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bekezdés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p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p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Ez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pedig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második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úgyhogy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már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új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sorban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fog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megjelenni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p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endParaRPr lang="hu-HU" dirty="0"/>
          </a:p>
          <a:p>
            <a:r>
              <a:rPr lang="hu-HU" dirty="0"/>
              <a:t>a bekezdésen belül (vagy azon kívül) sort is emelhetünk</a:t>
            </a:r>
          </a:p>
          <a:p>
            <a:pPr lvl="1"/>
            <a:r>
              <a:rPr lang="hu-HU" dirty="0"/>
              <a:t>&lt;</a:t>
            </a:r>
            <a:r>
              <a:rPr lang="hu-HU" dirty="0" err="1"/>
              <a:t>br</a:t>
            </a:r>
            <a:r>
              <a:rPr lang="hu-HU" dirty="0"/>
              <a:t> /&gt;, mint line </a:t>
            </a:r>
            <a:r>
              <a:rPr lang="hu-HU" dirty="0" err="1"/>
              <a:t>break</a:t>
            </a:r>
            <a:endParaRPr lang="hu-HU" dirty="0"/>
          </a:p>
          <a:p>
            <a:pPr lvl="1"/>
            <a:endParaRPr lang="hu-HU" dirty="0"/>
          </a:p>
          <a:p>
            <a:pPr lvl="2"/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Első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sor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br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/&gt;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Második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sor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br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/&gt;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Harmadik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sor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.</a:t>
            </a:r>
          </a:p>
          <a:p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84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 tördelése: szövegblokkok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kétféle szövegblokk létezik</a:t>
            </a:r>
          </a:p>
          <a:p>
            <a:pPr lvl="1"/>
            <a:r>
              <a:rPr lang="hu-HU" dirty="0"/>
              <a:t>&lt;</a:t>
            </a:r>
            <a:r>
              <a:rPr lang="hu-HU" dirty="0" err="1"/>
              <a:t>div</a:t>
            </a:r>
            <a:r>
              <a:rPr lang="hu-HU" dirty="0"/>
              <a:t>&gt;: mintha bekezdés lenne, sort emel előtte és utána</a:t>
            </a:r>
          </a:p>
          <a:p>
            <a:pPr lvl="1"/>
            <a:r>
              <a:rPr lang="hu-HU" dirty="0"/>
              <a:t>&lt;</a:t>
            </a:r>
            <a:r>
              <a:rPr lang="hu-HU" dirty="0" err="1"/>
              <a:t>span</a:t>
            </a:r>
            <a:r>
              <a:rPr lang="hu-HU" dirty="0"/>
              <a:t>&gt;: mintha folyó szöveg lenne</a:t>
            </a:r>
          </a:p>
          <a:p>
            <a:pPr indent="-228600"/>
            <a:r>
              <a:rPr lang="hu-HU" dirty="0"/>
              <a:t>önmagukban ezek semmire nem jók, de ha elnevezzük vagy osztályba soroljuk őket (később), akkor tetszőlegesen formázhatjuk</a:t>
            </a:r>
          </a:p>
          <a:p>
            <a:pPr indent="-228600"/>
            <a:r>
              <a:rPr lang="hu-HU" dirty="0"/>
              <a:t>egymásba ágyazhatóak</a:t>
            </a:r>
          </a:p>
          <a:p>
            <a:pPr indent="-228600"/>
            <a:endParaRPr lang="hu-HU" dirty="0"/>
          </a:p>
          <a:p>
            <a:pPr lvl="2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9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 tördelése: felsorolások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számozott és számozatlan lista</a:t>
            </a:r>
          </a:p>
          <a:p>
            <a:pPr lvl="1"/>
            <a:r>
              <a:rPr lang="hu-HU" dirty="0"/>
              <a:t>&lt;</a:t>
            </a:r>
            <a:r>
              <a:rPr lang="hu-HU" dirty="0" err="1"/>
              <a:t>ol</a:t>
            </a:r>
            <a:r>
              <a:rPr lang="hu-HU" dirty="0"/>
              <a:t>&gt;, mint </a:t>
            </a:r>
            <a:r>
              <a:rPr lang="hu-HU" dirty="0" err="1"/>
              <a:t>ordered</a:t>
            </a:r>
            <a:r>
              <a:rPr lang="hu-HU" dirty="0"/>
              <a:t> </a:t>
            </a:r>
            <a:r>
              <a:rPr lang="hu-HU" dirty="0" err="1"/>
              <a:t>list</a:t>
            </a:r>
            <a:endParaRPr lang="hu-HU" dirty="0"/>
          </a:p>
          <a:p>
            <a:pPr lvl="1"/>
            <a:r>
              <a:rPr lang="hu-HU" dirty="0"/>
              <a:t>&lt;</a:t>
            </a:r>
            <a:r>
              <a:rPr lang="hu-HU" dirty="0" err="1"/>
              <a:t>ul</a:t>
            </a:r>
            <a:r>
              <a:rPr lang="hu-HU" dirty="0"/>
              <a:t>&gt;, mint </a:t>
            </a:r>
            <a:r>
              <a:rPr lang="hu-HU" dirty="0" err="1"/>
              <a:t>unordered</a:t>
            </a:r>
            <a:r>
              <a:rPr lang="hu-HU" dirty="0"/>
              <a:t> </a:t>
            </a:r>
            <a:r>
              <a:rPr lang="hu-HU" dirty="0" err="1"/>
              <a:t>list</a:t>
            </a:r>
            <a:endParaRPr lang="hu-HU" dirty="0"/>
          </a:p>
          <a:p>
            <a:r>
              <a:rPr lang="hu-HU" dirty="0"/>
              <a:t>a listaelemek mindkét esetben ugyanúgy definiálhatóak:</a:t>
            </a:r>
          </a:p>
          <a:p>
            <a:pPr lvl="1"/>
            <a:r>
              <a:rPr lang="hu-HU" dirty="0"/>
              <a:t>&lt;</a:t>
            </a:r>
            <a:r>
              <a:rPr lang="hu-HU" dirty="0" err="1"/>
              <a:t>li</a:t>
            </a:r>
            <a:r>
              <a:rPr lang="hu-HU" dirty="0"/>
              <a:t>&gt;, mint </a:t>
            </a:r>
            <a:r>
              <a:rPr lang="hu-HU" dirty="0" err="1"/>
              <a:t>list</a:t>
            </a:r>
            <a:r>
              <a:rPr lang="hu-HU" dirty="0"/>
              <a:t> </a:t>
            </a:r>
            <a:r>
              <a:rPr lang="hu-HU" dirty="0" err="1"/>
              <a:t>item</a:t>
            </a:r>
            <a:endParaRPr lang="hu-HU" dirty="0"/>
          </a:p>
          <a:p>
            <a:r>
              <a:rPr lang="hu-HU" dirty="0"/>
              <a:t>a listák egymásba ágyazhatóak (akár különböző típusúak is)</a:t>
            </a:r>
          </a:p>
          <a:p>
            <a:r>
              <a:rPr lang="hu-HU" dirty="0"/>
              <a:t>"</a:t>
            </a:r>
            <a:r>
              <a:rPr lang="hu-HU" dirty="0" err="1"/>
              <a:t>type</a:t>
            </a:r>
            <a:r>
              <a:rPr lang="hu-HU" dirty="0"/>
              <a:t>" attribútummal dönthetünk a felsorolásjelről</a:t>
            </a:r>
          </a:p>
          <a:p>
            <a:pPr lvl="1"/>
            <a:r>
              <a:rPr lang="hu-HU" dirty="0"/>
              <a:t>számozott lista esetén: 1/a/</a:t>
            </a:r>
            <a:r>
              <a:rPr lang="hu-HU" dirty="0" err="1"/>
              <a:t>A</a:t>
            </a:r>
            <a:r>
              <a:rPr lang="hu-HU" dirty="0"/>
              <a:t>/i/</a:t>
            </a:r>
            <a:r>
              <a:rPr lang="hu-HU" dirty="0" err="1"/>
              <a:t>I</a:t>
            </a:r>
            <a:endParaRPr lang="hu-HU" dirty="0"/>
          </a:p>
          <a:p>
            <a:pPr lvl="1"/>
            <a:r>
              <a:rPr lang="hu-HU" dirty="0"/>
              <a:t>számozatlan lista esetén: </a:t>
            </a:r>
            <a:r>
              <a:rPr lang="hu-HU" dirty="0" err="1"/>
              <a:t>disc</a:t>
            </a:r>
            <a:r>
              <a:rPr lang="hu-HU" dirty="0"/>
              <a:t>/</a:t>
            </a:r>
            <a:r>
              <a:rPr lang="hu-HU" dirty="0" err="1"/>
              <a:t>circle</a:t>
            </a:r>
            <a:r>
              <a:rPr lang="hu-HU" dirty="0"/>
              <a:t>/</a:t>
            </a:r>
            <a:r>
              <a:rPr lang="hu-HU" dirty="0" err="1"/>
              <a:t>square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44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 tördelése: felsorolások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példa:</a:t>
            </a:r>
          </a:p>
          <a:p>
            <a:endParaRPr lang="hu-HU" dirty="0"/>
          </a:p>
          <a:p>
            <a:pPr lvl="2"/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ol</a:t>
            </a:r>
            <a:r>
              <a:rPr lang="it-IT" i="1" dirty="0">
                <a:solidFill>
                  <a:srgbClr val="8190A0"/>
                </a:solidFill>
                <a:latin typeface="Courier New" panose="02070309020205020404" pitchFamily="49" charset="0"/>
              </a:rPr>
              <a:t> type</a:t>
            </a:r>
            <a:r>
              <a:rPr lang="it-IT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it-IT" dirty="0">
                <a:solidFill>
                  <a:srgbClr val="448C27"/>
                </a:solidFill>
                <a:latin typeface="Courier New" panose="02070309020205020404" pitchFamily="49" charset="0"/>
              </a:rPr>
              <a:t>A</a:t>
            </a:r>
            <a:r>
              <a:rPr lang="it-IT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    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        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ul</a:t>
            </a:r>
            <a:r>
              <a:rPr lang="it-IT" i="1" dirty="0">
                <a:solidFill>
                  <a:srgbClr val="8190A0"/>
                </a:solidFill>
                <a:latin typeface="Courier New" panose="02070309020205020404" pitchFamily="49" charset="0"/>
              </a:rPr>
              <a:t> type</a:t>
            </a:r>
            <a:r>
              <a:rPr lang="it-IT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it-IT" dirty="0">
                <a:solidFill>
                  <a:srgbClr val="448C27"/>
                </a:solidFill>
                <a:latin typeface="Courier New" panose="02070309020205020404" pitchFamily="49" charset="0"/>
              </a:rPr>
              <a:t>square</a:t>
            </a:r>
            <a:r>
              <a:rPr lang="it-IT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            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bla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            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bla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            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bla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        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ul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    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    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it-IT" dirty="0">
                <a:solidFill>
                  <a:srgbClr val="333333"/>
                </a:solidFill>
                <a:latin typeface="Courier New" panose="02070309020205020404" pitchFamily="49" charset="0"/>
              </a:rPr>
              <a:t>valami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li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it-IT" dirty="0">
                <a:solidFill>
                  <a:srgbClr val="4B69C6"/>
                </a:solidFill>
                <a:latin typeface="Courier New" panose="02070309020205020404" pitchFamily="49" charset="0"/>
              </a:rPr>
              <a:t>ol</a:t>
            </a:r>
            <a:r>
              <a:rPr lang="it-IT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it-IT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525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 tördelése: címsorok, vízszintes vonal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&lt;</a:t>
            </a:r>
            <a:r>
              <a:rPr lang="en-US" dirty="0"/>
              <a:t>h1</a:t>
            </a:r>
            <a:r>
              <a:rPr lang="hu-HU" dirty="0"/>
              <a:t>&gt;</a:t>
            </a:r>
            <a:r>
              <a:rPr lang="en-US" dirty="0"/>
              <a:t>, </a:t>
            </a:r>
            <a:r>
              <a:rPr lang="hu-HU" dirty="0"/>
              <a:t>&lt;</a:t>
            </a:r>
            <a:r>
              <a:rPr lang="en-US" dirty="0"/>
              <a:t>h2</a:t>
            </a:r>
            <a:r>
              <a:rPr lang="hu-HU" dirty="0"/>
              <a:t>&gt;, </a:t>
            </a:r>
            <a:r>
              <a:rPr lang="en-US" dirty="0"/>
              <a:t>...</a:t>
            </a:r>
            <a:r>
              <a:rPr lang="hu-HU" dirty="0"/>
              <a:t> &lt;h6&gt;, mint</a:t>
            </a:r>
            <a:r>
              <a:rPr lang="en-US" dirty="0"/>
              <a:t> heading</a:t>
            </a:r>
            <a:r>
              <a:rPr lang="hu-HU" dirty="0"/>
              <a:t>1… 6</a:t>
            </a:r>
          </a:p>
          <a:p>
            <a:pPr lvl="1"/>
            <a:r>
              <a:rPr lang="hu-HU" dirty="0"/>
              <a:t>a betűméret egyre csökken</a:t>
            </a:r>
          </a:p>
          <a:p>
            <a:r>
              <a:rPr lang="hu-HU" dirty="0"/>
              <a:t>&lt;</a:t>
            </a:r>
            <a:r>
              <a:rPr lang="hu-HU" dirty="0" err="1"/>
              <a:t>hr</a:t>
            </a:r>
            <a:r>
              <a:rPr lang="hu-HU" dirty="0"/>
              <a:t> /&gt;, mint </a:t>
            </a:r>
            <a:r>
              <a:rPr lang="hu-HU" dirty="0" err="1"/>
              <a:t>horizontal</a:t>
            </a:r>
            <a:r>
              <a:rPr lang="hu-HU" dirty="0"/>
              <a:t> </a:t>
            </a:r>
            <a:r>
              <a:rPr lang="hu-HU" dirty="0" err="1"/>
              <a:t>rule</a:t>
            </a:r>
            <a:endParaRPr lang="en-US" dirty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41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feladat – szöveg tördelése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próbáld ki az összes bemutatott tördelési elemet</a:t>
            </a:r>
          </a:p>
          <a:p>
            <a:pPr lvl="1"/>
            <a:r>
              <a:rPr lang="hu-HU" dirty="0"/>
              <a:t>vízszintes vonal, bekezdés, soremelés</a:t>
            </a:r>
          </a:p>
          <a:p>
            <a:pPr lvl="1"/>
            <a:r>
              <a:rPr lang="hu-HU" dirty="0"/>
              <a:t>szövegblokkok</a:t>
            </a:r>
          </a:p>
          <a:p>
            <a:pPr lvl="1"/>
            <a:r>
              <a:rPr lang="hu-HU" dirty="0"/>
              <a:t>címsorok</a:t>
            </a:r>
          </a:p>
          <a:p>
            <a:pPr lvl="1"/>
            <a:r>
              <a:rPr lang="hu-HU" dirty="0"/>
              <a:t>számozott és számozatlan listák</a:t>
            </a:r>
          </a:p>
          <a:p>
            <a:r>
              <a:rPr lang="hu-HU" dirty="0"/>
              <a:t>a listákat ágyazd egymásba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9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Kliens-szerver kapcsolat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honlapok esetén:</a:t>
            </a:r>
          </a:p>
          <a:p>
            <a:pPr lvl="1"/>
            <a:r>
              <a:rPr lang="hu-HU" dirty="0"/>
              <a:t>kliens gép (értsd: a böngészője) a szervertől lekér egy honlapot</a:t>
            </a:r>
          </a:p>
          <a:p>
            <a:pPr lvl="1"/>
            <a:r>
              <a:rPr lang="hu-HU" dirty="0"/>
              <a:t>ehhez megadja a szerver nevét (IP-cím vagy </a:t>
            </a:r>
            <a:r>
              <a:rPr lang="hu-HU" dirty="0" err="1"/>
              <a:t>domainnév</a:t>
            </a:r>
            <a:r>
              <a:rPr lang="hu-HU" dirty="0"/>
              <a:t> névfeloldással), a </a:t>
            </a:r>
            <a:r>
              <a:rPr lang="hu-HU" dirty="0" err="1"/>
              <a:t>portszámot</a:t>
            </a:r>
            <a:r>
              <a:rPr lang="hu-HU" dirty="0"/>
              <a:t> (pl. 80), a protokollt (http/</a:t>
            </a:r>
            <a:r>
              <a:rPr lang="hu-HU" dirty="0" err="1"/>
              <a:t>https</a:t>
            </a:r>
            <a:r>
              <a:rPr lang="hu-HU" dirty="0"/>
              <a:t>) és az elérendő honlap nevét (elérési út + fájlnév)</a:t>
            </a:r>
          </a:p>
          <a:p>
            <a:pPr lvl="1"/>
            <a:r>
              <a:rPr lang="hu-HU" dirty="0"/>
              <a:t>esetenként további adatokat is küld (GET/POST)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https://</a:t>
            </a:r>
            <a:r>
              <a:rPr lang="en-US" dirty="0"/>
              <a:t>www.google.com</a:t>
            </a:r>
            <a:r>
              <a:rPr lang="en-US" dirty="0">
                <a:solidFill>
                  <a:srgbClr val="FF0000"/>
                </a:solidFill>
              </a:rPr>
              <a:t>/search</a:t>
            </a:r>
            <a:r>
              <a:rPr lang="en-US" dirty="0"/>
              <a:t>?q=client+server+html</a:t>
            </a:r>
            <a:endParaRPr lang="hu-HU" dirty="0"/>
          </a:p>
          <a:p>
            <a:pPr lvl="2"/>
            <a:r>
              <a:rPr lang="en-US" dirty="0">
                <a:solidFill>
                  <a:srgbClr val="FF0000"/>
                </a:solidFill>
              </a:rPr>
              <a:t>https://</a:t>
            </a:r>
            <a:r>
              <a:rPr lang="en-US" dirty="0"/>
              <a:t>142.250.180.228:443</a:t>
            </a:r>
            <a:r>
              <a:rPr lang="en-US" dirty="0">
                <a:solidFill>
                  <a:srgbClr val="FF0000"/>
                </a:solidFill>
              </a:rPr>
              <a:t>/search</a:t>
            </a:r>
            <a:r>
              <a:rPr lang="en-US" dirty="0"/>
              <a:t>?q=client+server+html</a:t>
            </a:r>
            <a:endParaRPr lang="hu-HU" dirty="0"/>
          </a:p>
          <a:p>
            <a:pPr lvl="1"/>
            <a:r>
              <a:rPr lang="hu-HU" dirty="0"/>
              <a:t>a kettő ugyanaz…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154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Szöveg</a:t>
            </a:r>
            <a:r>
              <a:rPr lang="en-US" dirty="0"/>
              <a:t> </a:t>
            </a:r>
            <a:r>
              <a:rPr lang="en-US" dirty="0" err="1"/>
              <a:t>formázása</a:t>
            </a:r>
            <a:r>
              <a:rPr lang="hu-HU" dirty="0"/>
              <a:t> – közvetlen formázás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"fizikai formázás"</a:t>
            </a:r>
          </a:p>
          <a:p>
            <a:r>
              <a:rPr lang="hu-HU" dirty="0"/>
              <a:t>a közvetlen formázás esetén azt jelöljük, hogy a szöveget miként szeretnénk megjeleníteni</a:t>
            </a:r>
          </a:p>
          <a:p>
            <a:pPr lvl="1"/>
            <a:r>
              <a:rPr lang="hu-HU" dirty="0"/>
              <a:t>&lt;</a:t>
            </a:r>
            <a:r>
              <a:rPr lang="en-US" dirty="0" err="1"/>
              <a:t>i</a:t>
            </a:r>
            <a:r>
              <a:rPr lang="hu-HU" dirty="0"/>
              <a:t>&gt;, mint </a:t>
            </a:r>
            <a:r>
              <a:rPr lang="hu-HU" dirty="0" err="1"/>
              <a:t>italic</a:t>
            </a:r>
            <a:r>
              <a:rPr lang="hu-HU" dirty="0"/>
              <a:t> (dőlt)</a:t>
            </a:r>
          </a:p>
          <a:p>
            <a:pPr lvl="1"/>
            <a:r>
              <a:rPr lang="hu-HU" dirty="0"/>
              <a:t>&lt;</a:t>
            </a:r>
            <a:r>
              <a:rPr lang="en-US" dirty="0"/>
              <a:t>b</a:t>
            </a:r>
            <a:r>
              <a:rPr lang="hu-HU" dirty="0"/>
              <a:t>&gt;, mint </a:t>
            </a:r>
            <a:r>
              <a:rPr lang="hu-HU" dirty="0" err="1"/>
              <a:t>bold</a:t>
            </a:r>
            <a:r>
              <a:rPr lang="hu-HU" dirty="0"/>
              <a:t> (félkövér)</a:t>
            </a:r>
          </a:p>
          <a:p>
            <a:pPr lvl="1"/>
            <a:r>
              <a:rPr lang="hu-HU" dirty="0"/>
              <a:t>&lt;</a:t>
            </a:r>
            <a:r>
              <a:rPr lang="en-US" dirty="0"/>
              <a:t>u</a:t>
            </a:r>
            <a:r>
              <a:rPr lang="hu-HU" dirty="0"/>
              <a:t>&gt;, mint </a:t>
            </a:r>
            <a:r>
              <a:rPr lang="hu-HU" dirty="0" err="1"/>
              <a:t>underlined</a:t>
            </a:r>
            <a:r>
              <a:rPr lang="hu-HU" dirty="0"/>
              <a:t> (aláhúzott)</a:t>
            </a:r>
          </a:p>
          <a:p>
            <a:pPr lvl="1"/>
            <a:r>
              <a:rPr lang="hu-HU" dirty="0"/>
              <a:t>&lt;</a:t>
            </a:r>
            <a:r>
              <a:rPr lang="en-US" dirty="0"/>
              <a:t>del</a:t>
            </a:r>
            <a:r>
              <a:rPr lang="hu-HU" dirty="0"/>
              <a:t>&gt;, mint </a:t>
            </a:r>
            <a:r>
              <a:rPr lang="hu-HU" dirty="0" err="1"/>
              <a:t>deleted</a:t>
            </a:r>
            <a:r>
              <a:rPr lang="hu-HU" dirty="0"/>
              <a:t> (áthúzott)</a:t>
            </a:r>
          </a:p>
          <a:p>
            <a:pPr lvl="1"/>
            <a:r>
              <a:rPr lang="hu-HU" dirty="0"/>
              <a:t>&lt;</a:t>
            </a:r>
            <a:r>
              <a:rPr lang="hu-HU" dirty="0" err="1"/>
              <a:t>sup</a:t>
            </a:r>
            <a:r>
              <a:rPr lang="hu-HU" dirty="0"/>
              <a:t>&gt;, mint </a:t>
            </a:r>
            <a:r>
              <a:rPr lang="hu-HU" dirty="0" err="1"/>
              <a:t>superscript</a:t>
            </a:r>
            <a:r>
              <a:rPr lang="hu-HU" dirty="0"/>
              <a:t> (felső index)</a:t>
            </a:r>
          </a:p>
          <a:p>
            <a:pPr lvl="1"/>
            <a:r>
              <a:rPr lang="hu-HU" dirty="0"/>
              <a:t>&lt;</a:t>
            </a:r>
            <a:r>
              <a:rPr lang="hu-HU" dirty="0" err="1"/>
              <a:t>sub</a:t>
            </a:r>
            <a:r>
              <a:rPr lang="hu-HU" dirty="0"/>
              <a:t>&gt;, mint </a:t>
            </a:r>
            <a:r>
              <a:rPr lang="hu-HU" dirty="0" err="1"/>
              <a:t>subscript</a:t>
            </a:r>
            <a:r>
              <a:rPr lang="hu-HU" dirty="0"/>
              <a:t> (alsó index)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046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Szöveg</a:t>
            </a:r>
            <a:r>
              <a:rPr lang="en-US" dirty="0"/>
              <a:t> </a:t>
            </a:r>
            <a:r>
              <a:rPr lang="en-US" dirty="0" err="1"/>
              <a:t>formázása</a:t>
            </a:r>
            <a:r>
              <a:rPr lang="hu-HU" dirty="0"/>
              <a:t> – közvetett formázás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1" y="1422400"/>
            <a:ext cx="4268372" cy="4754563"/>
          </a:xfrm>
        </p:spPr>
        <p:txBody>
          <a:bodyPr/>
          <a:lstStyle/>
          <a:p>
            <a:r>
              <a:rPr lang="hu-HU" dirty="0"/>
              <a:t>"logikai formázás"</a:t>
            </a:r>
          </a:p>
          <a:p>
            <a:r>
              <a:rPr lang="hu-HU" dirty="0"/>
              <a:t>közvetett formázás esetén azt jelöljük, hogy a szöveg milyen típusú tartalommal bír</a:t>
            </a:r>
          </a:p>
          <a:p>
            <a:pPr lvl="1"/>
            <a:r>
              <a:rPr lang="hu-HU" dirty="0"/>
              <a:t>pl. idézet</a:t>
            </a:r>
          </a:p>
          <a:p>
            <a:pPr lvl="1"/>
            <a:r>
              <a:rPr lang="hu-HU" dirty="0"/>
              <a:t>az egyes tartalomtípusokhoz tartozik alapértelmezett formázás</a:t>
            </a:r>
          </a:p>
          <a:p>
            <a:pPr lvl="1"/>
            <a:r>
              <a:rPr lang="hu-HU" dirty="0"/>
              <a:t>illetve mi magunk is formázhatjuk őket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9974" y="1422401"/>
            <a:ext cx="6708418" cy="464077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64025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Táblázat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táblázat (&lt;</a:t>
            </a:r>
            <a:r>
              <a:rPr lang="hu-HU" dirty="0" err="1"/>
              <a:t>table</a:t>
            </a:r>
            <a:r>
              <a:rPr lang="hu-HU" dirty="0"/>
              <a:t>&gt;)</a:t>
            </a:r>
          </a:p>
          <a:p>
            <a:pPr lvl="1"/>
            <a:r>
              <a:rPr lang="hu-HU" dirty="0"/>
              <a:t>sorokból (&lt;</a:t>
            </a:r>
            <a:r>
              <a:rPr lang="hu-HU" dirty="0" err="1"/>
              <a:t>tr</a:t>
            </a:r>
            <a:r>
              <a:rPr lang="hu-HU" dirty="0"/>
              <a:t>&gt;, mint </a:t>
            </a:r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row</a:t>
            </a:r>
            <a:r>
              <a:rPr lang="hu-HU" dirty="0"/>
              <a:t>) és</a:t>
            </a:r>
          </a:p>
          <a:p>
            <a:pPr lvl="1"/>
            <a:r>
              <a:rPr lang="hu-HU" dirty="0"/>
              <a:t>azokon belül cellákból (&lt;</a:t>
            </a:r>
            <a:r>
              <a:rPr lang="hu-HU" dirty="0" err="1"/>
              <a:t>td</a:t>
            </a:r>
            <a:r>
              <a:rPr lang="hu-HU" dirty="0"/>
              <a:t>&gt;, mint </a:t>
            </a:r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data</a:t>
            </a:r>
            <a:r>
              <a:rPr lang="hu-HU" dirty="0"/>
              <a:t>) áll</a:t>
            </a:r>
          </a:p>
          <a:p>
            <a:r>
              <a:rPr lang="hu-HU" dirty="0"/>
              <a:t>&lt;</a:t>
            </a:r>
            <a:r>
              <a:rPr lang="hu-HU" dirty="0" err="1"/>
              <a:t>table</a:t>
            </a:r>
            <a:r>
              <a:rPr lang="hu-HU" dirty="0"/>
              <a:t>&gt; "</a:t>
            </a:r>
            <a:r>
              <a:rPr lang="hu-HU" dirty="0" err="1"/>
              <a:t>rules</a:t>
            </a:r>
            <a:r>
              <a:rPr lang="hu-HU" dirty="0"/>
              <a:t>" nevű attribútuma szabályozza a szegélyeket</a:t>
            </a:r>
          </a:p>
          <a:p>
            <a:pPr lvl="1"/>
            <a:r>
              <a:rPr lang="hu-HU" dirty="0" err="1"/>
              <a:t>none</a:t>
            </a:r>
            <a:r>
              <a:rPr lang="hu-HU" dirty="0"/>
              <a:t>/</a:t>
            </a:r>
            <a:r>
              <a:rPr lang="hu-HU" dirty="0" err="1"/>
              <a:t>cols</a:t>
            </a:r>
            <a:r>
              <a:rPr lang="hu-HU" dirty="0"/>
              <a:t>/</a:t>
            </a:r>
            <a:r>
              <a:rPr lang="hu-HU" dirty="0" err="1"/>
              <a:t>rows</a:t>
            </a:r>
            <a:r>
              <a:rPr lang="hu-HU" dirty="0"/>
              <a:t>/</a:t>
            </a:r>
            <a:r>
              <a:rPr lang="hu-HU" dirty="0" err="1"/>
              <a:t>all</a:t>
            </a:r>
            <a:endParaRPr lang="hu-HU" dirty="0"/>
          </a:p>
          <a:p>
            <a:r>
              <a:rPr lang="hu-HU" dirty="0"/>
              <a:t>opcionálisan a sorokat 2 vagy 3 blokkra oszthatjuk (és külön formázhatjuk):</a:t>
            </a:r>
          </a:p>
          <a:p>
            <a:pPr lvl="1"/>
            <a:r>
              <a:rPr lang="hu-HU" dirty="0"/>
              <a:t>&lt;</a:t>
            </a:r>
            <a:r>
              <a:rPr lang="en-US" dirty="0" err="1"/>
              <a:t>thead</a:t>
            </a:r>
            <a:r>
              <a:rPr lang="hu-HU" dirty="0"/>
              <a:t>&gt;, mint </a:t>
            </a:r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header</a:t>
            </a:r>
            <a:r>
              <a:rPr lang="hu-HU" dirty="0"/>
              <a:t> (fejléc)</a:t>
            </a:r>
          </a:p>
          <a:p>
            <a:pPr lvl="1"/>
            <a:r>
              <a:rPr lang="hu-HU" dirty="0"/>
              <a:t>&lt;</a:t>
            </a:r>
            <a:r>
              <a:rPr lang="en-US" dirty="0" err="1"/>
              <a:t>tbody</a:t>
            </a:r>
            <a:r>
              <a:rPr lang="hu-HU" dirty="0"/>
              <a:t>&gt;, mint </a:t>
            </a:r>
            <a:r>
              <a:rPr lang="hu-HU" dirty="0" err="1"/>
              <a:t>table</a:t>
            </a:r>
            <a:r>
              <a:rPr lang="hu-HU" dirty="0"/>
              <a:t> body (táblázat törzse)</a:t>
            </a:r>
          </a:p>
          <a:p>
            <a:pPr lvl="1"/>
            <a:r>
              <a:rPr lang="hu-HU" dirty="0"/>
              <a:t>&lt;</a:t>
            </a:r>
            <a:r>
              <a:rPr lang="en-US" dirty="0" err="1"/>
              <a:t>tfoot</a:t>
            </a:r>
            <a:r>
              <a:rPr lang="hu-HU" dirty="0"/>
              <a:t>&gt;, mint </a:t>
            </a:r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footer</a:t>
            </a:r>
            <a:r>
              <a:rPr lang="hu-HU" dirty="0"/>
              <a:t> (lábléc)</a:t>
            </a:r>
          </a:p>
          <a:p>
            <a:r>
              <a:rPr lang="hu-HU" dirty="0"/>
              <a:t>&lt;</a:t>
            </a:r>
            <a:r>
              <a:rPr lang="en-US" dirty="0" err="1"/>
              <a:t>thead</a:t>
            </a:r>
            <a:r>
              <a:rPr lang="hu-HU" dirty="0"/>
              <a:t>&gt;</a:t>
            </a:r>
            <a:r>
              <a:rPr lang="hu-HU" dirty="0" err="1"/>
              <a:t>-en</a:t>
            </a:r>
            <a:r>
              <a:rPr lang="hu-HU" dirty="0"/>
              <a:t> belül &lt;</a:t>
            </a:r>
            <a:r>
              <a:rPr lang="hu-HU" dirty="0" err="1"/>
              <a:t>td</a:t>
            </a:r>
            <a:r>
              <a:rPr lang="hu-HU" dirty="0"/>
              <a:t>&gt; helyett &lt;th&gt; jelöli a cellákat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42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Táblázat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table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rules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all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tr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2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tr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tr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4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tr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table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8611" y="4584455"/>
            <a:ext cx="770792" cy="122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720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Táblázat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szomszédos cellák összevonhatóak</a:t>
            </a:r>
          </a:p>
          <a:p>
            <a:r>
              <a:rPr lang="hu-HU" dirty="0"/>
              <a:t>az összevonandó blokk bal felső cellájában kell definiálni a "</a:t>
            </a:r>
            <a:r>
              <a:rPr lang="hu-HU" dirty="0" err="1"/>
              <a:t>rowspan</a:t>
            </a:r>
            <a:r>
              <a:rPr lang="hu-HU" dirty="0"/>
              <a:t>" és/vagy "</a:t>
            </a:r>
            <a:r>
              <a:rPr lang="hu-HU" dirty="0" err="1"/>
              <a:t>colspan</a:t>
            </a:r>
            <a:r>
              <a:rPr lang="hu-HU" dirty="0"/>
              <a:t>" attribútumokat</a:t>
            </a:r>
          </a:p>
          <a:p>
            <a:r>
              <a:rPr lang="hu-HU" dirty="0"/>
              <a:t>a blokk többi celláját ki kell hagyni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7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Táblázat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table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rules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all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tr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rowspan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2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2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tr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tr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&lt;!--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itt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állna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harmadik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cella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--&gt;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4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td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tr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table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3477" y="4607560"/>
            <a:ext cx="766103" cy="127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8150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feladat – szöveg formázása és táblázat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hozzál létre egy táblázatot</a:t>
            </a:r>
          </a:p>
          <a:p>
            <a:r>
              <a:rPr lang="hu-HU" dirty="0"/>
              <a:t>legyen benne legalább egy cellaösszevonás</a:t>
            </a:r>
          </a:p>
          <a:p>
            <a:r>
              <a:rPr lang="hu-HU" dirty="0"/>
              <a:t>legyen fejléce és törzse a táblázatnak</a:t>
            </a:r>
          </a:p>
          <a:p>
            <a:r>
              <a:rPr lang="hu-HU" dirty="0"/>
              <a:t>használjál különböző szövegformázásokat (akár a táblázat celláin belül, akár a táblázaton kívül)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018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Képek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&lt;</a:t>
            </a:r>
            <a:r>
              <a:rPr lang="en-US" dirty="0" err="1"/>
              <a:t>img</a:t>
            </a:r>
            <a:r>
              <a:rPr lang="hu-HU" dirty="0"/>
              <a:t> /&gt;, mint image</a:t>
            </a:r>
          </a:p>
          <a:p>
            <a:pPr lvl="1"/>
            <a:r>
              <a:rPr lang="hu-HU" dirty="0"/>
              <a:t>egyedülálló elem</a:t>
            </a:r>
          </a:p>
          <a:p>
            <a:r>
              <a:rPr lang="hu-HU" dirty="0"/>
              <a:t>fontos attribútumok:</a:t>
            </a:r>
          </a:p>
          <a:p>
            <a:pPr lvl="1"/>
            <a:r>
              <a:rPr lang="hu-HU" dirty="0"/>
              <a:t>"</a:t>
            </a:r>
            <a:r>
              <a:rPr lang="en-US" dirty="0" err="1"/>
              <a:t>src</a:t>
            </a:r>
            <a:r>
              <a:rPr lang="hu-HU" dirty="0"/>
              <a:t>", mint </a:t>
            </a:r>
            <a:r>
              <a:rPr lang="hu-HU" dirty="0" err="1"/>
              <a:t>source</a:t>
            </a:r>
            <a:r>
              <a:rPr lang="hu-HU" dirty="0"/>
              <a:t> (a képfájl elérési útja)</a:t>
            </a:r>
          </a:p>
          <a:p>
            <a:pPr lvl="1"/>
            <a:r>
              <a:rPr lang="hu-HU" dirty="0"/>
              <a:t>"</a:t>
            </a:r>
            <a:r>
              <a:rPr lang="en-US" dirty="0"/>
              <a:t>width</a:t>
            </a:r>
            <a:r>
              <a:rPr lang="hu-HU" dirty="0"/>
              <a:t>" (szélesség képpontban kifejezve)</a:t>
            </a:r>
          </a:p>
          <a:p>
            <a:pPr lvl="1"/>
            <a:r>
              <a:rPr lang="hu-HU" dirty="0"/>
              <a:t>"</a:t>
            </a:r>
            <a:r>
              <a:rPr lang="en-US" dirty="0"/>
              <a:t>height</a:t>
            </a:r>
            <a:r>
              <a:rPr lang="hu-HU" dirty="0"/>
              <a:t>" (magasság képpontban kifejezve)</a:t>
            </a:r>
          </a:p>
          <a:p>
            <a:pPr lvl="1"/>
            <a:r>
              <a:rPr lang="hu-HU" dirty="0"/>
              <a:t>"</a:t>
            </a:r>
            <a:r>
              <a:rPr lang="en-US" dirty="0"/>
              <a:t>alt</a:t>
            </a:r>
            <a:r>
              <a:rPr lang="hu-HU" dirty="0"/>
              <a:t>", mint </a:t>
            </a:r>
            <a:r>
              <a:rPr lang="hu-HU" dirty="0" err="1"/>
              <a:t>alternative</a:t>
            </a:r>
            <a:r>
              <a:rPr lang="hu-HU" dirty="0"/>
              <a:t> text (alternatív szöveg, ha a kép nem töltődne be valamiért)</a:t>
            </a:r>
          </a:p>
          <a:p>
            <a:r>
              <a:rPr lang="hu-HU" dirty="0"/>
              <a:t>az alternatív szöveg akkor jelenik meg, ha</a:t>
            </a:r>
          </a:p>
          <a:p>
            <a:pPr lvl="1"/>
            <a:r>
              <a:rPr lang="hu-HU" dirty="0"/>
              <a:t>le van tiltva a képmegjelenítés (vagy csak szöveg megjelenítésére képes böngészőt használunk…)</a:t>
            </a:r>
          </a:p>
          <a:p>
            <a:pPr lvl="1"/>
            <a:r>
              <a:rPr lang="hu-HU" dirty="0"/>
              <a:t>rossz a képfájlra mutató hivatkozás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00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Képek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"</a:t>
            </a:r>
            <a:r>
              <a:rPr lang="hu-HU" dirty="0" err="1"/>
              <a:t>src</a:t>
            </a:r>
            <a:r>
              <a:rPr lang="hu-HU" dirty="0"/>
              <a:t>" mutathat</a:t>
            </a:r>
          </a:p>
          <a:p>
            <a:pPr lvl="1"/>
            <a:r>
              <a:rPr lang="hu-HU" dirty="0"/>
              <a:t>távoli fájlra vagy</a:t>
            </a:r>
          </a:p>
          <a:p>
            <a:pPr lvl="1"/>
            <a:r>
              <a:rPr lang="hu-HU" dirty="0"/>
              <a:t>helyi fájlra</a:t>
            </a:r>
          </a:p>
          <a:p>
            <a:r>
              <a:rPr lang="hu-HU" dirty="0"/>
              <a:t>helyi fájl esetén</a:t>
            </a:r>
          </a:p>
          <a:p>
            <a:pPr lvl="1"/>
            <a:r>
              <a:rPr lang="hu-HU" dirty="0"/>
              <a:t>abszolút (pl. "file://C:/Documents/kep.png") vagy</a:t>
            </a:r>
          </a:p>
          <a:p>
            <a:pPr lvl="1"/>
            <a:r>
              <a:rPr lang="hu-HU" dirty="0"/>
              <a:t>relatív (pl. "</a:t>
            </a:r>
            <a:r>
              <a:rPr lang="hu-HU" dirty="0" err="1"/>
              <a:t>segedfajlok</a:t>
            </a:r>
            <a:r>
              <a:rPr lang="hu-HU" dirty="0"/>
              <a:t>/</a:t>
            </a:r>
            <a:r>
              <a:rPr lang="hu-HU" dirty="0" err="1"/>
              <a:t>kep.png</a:t>
            </a:r>
            <a:r>
              <a:rPr lang="hu-HU" dirty="0"/>
              <a:t>") elérési úttal</a:t>
            </a:r>
          </a:p>
          <a:p>
            <a:r>
              <a:rPr lang="hu-HU" dirty="0"/>
              <a:t>perjelek iránya Windows esetén is Unix-os (/)!</a:t>
            </a:r>
          </a:p>
          <a:p>
            <a:r>
              <a:rPr lang="hu-HU" dirty="0"/>
              <a:t>abszolút hivatkozás "file://"</a:t>
            </a:r>
            <a:r>
              <a:rPr lang="hu-HU" dirty="0" err="1"/>
              <a:t>-rel</a:t>
            </a:r>
            <a:r>
              <a:rPr lang="hu-HU" dirty="0"/>
              <a:t> kezdődik</a:t>
            </a:r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169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Horgonyok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&lt;a&gt;, mint </a:t>
            </a:r>
            <a:r>
              <a:rPr lang="hu-HU" dirty="0" err="1"/>
              <a:t>anchor</a:t>
            </a:r>
            <a:r>
              <a:rPr lang="hu-HU" dirty="0"/>
              <a:t> (horgony)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name</a:t>
            </a:r>
            <a:r>
              <a:rPr lang="hu-HU" dirty="0"/>
              <a:t>" </a:t>
            </a:r>
            <a:r>
              <a:rPr lang="hu-HU" dirty="0" err="1"/>
              <a:t>attribútom</a:t>
            </a:r>
            <a:r>
              <a:rPr lang="hu-HU" dirty="0"/>
              <a:t>: a horgony (egyedi) neve</a:t>
            </a:r>
          </a:p>
          <a:p>
            <a:r>
              <a:rPr lang="hu-HU" dirty="0"/>
              <a:t>a horgony a dokumentumon belül kijelölt hely, ahová lehet ugrani</a:t>
            </a:r>
          </a:p>
          <a:p>
            <a:r>
              <a:rPr lang="hu-HU" dirty="0"/>
              <a:t>vizuálisan semmi nyoma nincs</a:t>
            </a:r>
          </a:p>
          <a:p>
            <a:r>
              <a:rPr lang="hu-HU" dirty="0"/>
              <a:t>pl. a fő tagoló elemek (fejezetcímek) elé lehet rakni</a:t>
            </a:r>
          </a:p>
          <a:p>
            <a:r>
              <a:rPr lang="hu-HU" dirty="0"/>
              <a:t>újabban már nem szokás horgonyt készíteni</a:t>
            </a:r>
          </a:p>
          <a:p>
            <a:pPr lvl="1"/>
            <a:r>
              <a:rPr lang="hu-HU" dirty="0"/>
              <a:t>hanem egy tetszőleges elemnek azonosítót ("</a:t>
            </a:r>
            <a:r>
              <a:rPr lang="hu-HU" dirty="0" err="1"/>
              <a:t>id</a:t>
            </a:r>
            <a:r>
              <a:rPr lang="hu-HU" dirty="0"/>
              <a:t>" attribútum) adnak</a:t>
            </a:r>
          </a:p>
          <a:p>
            <a:pPr lvl="1"/>
            <a:r>
              <a:rPr lang="hu-HU" dirty="0"/>
              <a:t>és az is ugyanúgy használható horgonyként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Kliens-szerver kapcsolat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szerver válasza:</a:t>
            </a:r>
          </a:p>
          <a:p>
            <a:pPr lvl="1"/>
            <a:r>
              <a:rPr lang="hu-HU" dirty="0"/>
              <a:t>egy HTML-fájl (.</a:t>
            </a:r>
            <a:r>
              <a:rPr lang="hu-HU" dirty="0" err="1"/>
              <a:t>htm</a:t>
            </a:r>
            <a:r>
              <a:rPr lang="hu-HU" dirty="0"/>
              <a:t>, .</a:t>
            </a:r>
            <a:r>
              <a:rPr lang="hu-HU" dirty="0" err="1"/>
              <a:t>html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és a hozzá tartozó segédfájlok (.</a:t>
            </a:r>
            <a:r>
              <a:rPr lang="hu-HU" dirty="0" err="1"/>
              <a:t>css</a:t>
            </a:r>
            <a:r>
              <a:rPr lang="hu-HU" dirty="0"/>
              <a:t>, .</a:t>
            </a:r>
            <a:r>
              <a:rPr lang="hu-HU" dirty="0" err="1"/>
              <a:t>js</a:t>
            </a:r>
            <a:r>
              <a:rPr lang="hu-HU" dirty="0"/>
              <a:t>, képek)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994" y="3328650"/>
            <a:ext cx="6615674" cy="264627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303909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Hivatkozások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hivatkozások jele is &lt;a&gt;</a:t>
            </a:r>
          </a:p>
          <a:p>
            <a:pPr lvl="1"/>
            <a:r>
              <a:rPr lang="hu-HU" dirty="0"/>
              <a:t>hivatkozás esetén a "</a:t>
            </a:r>
            <a:r>
              <a:rPr lang="hu-HU" dirty="0" err="1"/>
              <a:t>name</a:t>
            </a:r>
            <a:r>
              <a:rPr lang="hu-HU" dirty="0"/>
              <a:t>" helyett a "</a:t>
            </a:r>
            <a:r>
              <a:rPr lang="hu-HU" dirty="0" err="1"/>
              <a:t>href</a:t>
            </a:r>
            <a:r>
              <a:rPr lang="hu-HU" dirty="0"/>
              <a:t>" (mint </a:t>
            </a:r>
            <a:r>
              <a:rPr lang="hu-HU" dirty="0" err="1"/>
              <a:t>hypertext</a:t>
            </a:r>
            <a:r>
              <a:rPr lang="hu-HU" dirty="0"/>
              <a:t> </a:t>
            </a:r>
            <a:r>
              <a:rPr lang="hu-HU" dirty="0" err="1"/>
              <a:t>reference</a:t>
            </a:r>
            <a:r>
              <a:rPr lang="hu-HU" dirty="0"/>
              <a:t>) attribútumot használjuk</a:t>
            </a:r>
          </a:p>
          <a:p>
            <a:pPr lvl="1"/>
            <a:r>
              <a:rPr lang="hu-HU" dirty="0"/>
              <a:t>a páros tag által körbeölelt szöveg lesz a megjelenő hivatkozás</a:t>
            </a:r>
          </a:p>
          <a:p>
            <a:pPr indent="-228600"/>
            <a:r>
              <a:rPr lang="hu-HU" dirty="0"/>
              <a:t>a hivatkozás az alábbi helyekre mutathat:</a:t>
            </a:r>
          </a:p>
          <a:p>
            <a:pPr lvl="1"/>
            <a:r>
              <a:rPr lang="hu-HU" dirty="0"/>
              <a:t>"#": üres link, nem csinál semmit (adott oldal elejére mutat)</a:t>
            </a:r>
          </a:p>
          <a:p>
            <a:pPr lvl="1"/>
            <a:r>
              <a:rPr lang="hu-HU" dirty="0"/>
              <a:t>"#</a:t>
            </a:r>
            <a:r>
              <a:rPr lang="hu-HU" dirty="0" err="1"/>
              <a:t>horgonynev</a:t>
            </a:r>
            <a:r>
              <a:rPr lang="hu-HU" dirty="0"/>
              <a:t>": a dokumentum megjelölt helyére ugrik</a:t>
            </a:r>
          </a:p>
          <a:p>
            <a:pPr lvl="1"/>
            <a:r>
              <a:rPr lang="hu-HU" dirty="0"/>
              <a:t>"link": mutathat helyi vagy távoli fájlra (mint a képeknél)</a:t>
            </a:r>
          </a:p>
          <a:p>
            <a:pPr lvl="1"/>
            <a:r>
              <a:rPr lang="hu-HU" dirty="0"/>
              <a:t>"link#</a:t>
            </a:r>
            <a:r>
              <a:rPr lang="hu-HU" dirty="0" err="1"/>
              <a:t>horgonynev</a:t>
            </a:r>
            <a:r>
              <a:rPr lang="hu-HU" dirty="0"/>
              <a:t>": másik dokumentum megadott horgonyára ugrik</a:t>
            </a:r>
          </a:p>
          <a:p>
            <a:r>
              <a:rPr lang="hu-HU" dirty="0"/>
              <a:t>a belinkelt fájl lehet</a:t>
            </a:r>
          </a:p>
          <a:p>
            <a:pPr lvl="1"/>
            <a:r>
              <a:rPr lang="hu-HU" dirty="0"/>
              <a:t>HTML-oldal vagy egyéb weboldal (pl. .php)</a:t>
            </a:r>
          </a:p>
          <a:p>
            <a:pPr lvl="1"/>
            <a:r>
              <a:rPr lang="hu-HU" dirty="0"/>
              <a:t>bármilyen egyéb fájl (pl. kép, </a:t>
            </a:r>
            <a:r>
              <a:rPr lang="hu-HU" dirty="0" err="1"/>
              <a:t>pdf-fájl</a:t>
            </a:r>
            <a:r>
              <a:rPr lang="hu-HU" dirty="0"/>
              <a:t> stb.): ekkor a böngésző letölti vagy megnyitja azt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056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Hivatkozások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"</a:t>
            </a:r>
            <a:r>
              <a:rPr lang="hu-HU" dirty="0" err="1"/>
              <a:t>target</a:t>
            </a:r>
            <a:r>
              <a:rPr lang="hu-HU" dirty="0"/>
              <a:t>" attribútum</a:t>
            </a:r>
          </a:p>
          <a:p>
            <a:pPr lvl="1"/>
            <a:r>
              <a:rPr lang="hu-HU" dirty="0"/>
              <a:t>ezzel szabályozhatjuk, hogy hol nyíljon meg a belinkelt oldal</a:t>
            </a:r>
          </a:p>
          <a:p>
            <a:pPr lvl="1"/>
            <a:r>
              <a:rPr lang="hu-HU" dirty="0"/>
              <a:t>lehetőségek: "_</a:t>
            </a:r>
            <a:r>
              <a:rPr lang="hu-HU" dirty="0" err="1"/>
              <a:t>self</a:t>
            </a:r>
            <a:r>
              <a:rPr lang="hu-HU" dirty="0"/>
              <a:t>", "_</a:t>
            </a:r>
            <a:r>
              <a:rPr lang="hu-HU" dirty="0" err="1"/>
              <a:t>blank</a:t>
            </a:r>
            <a:r>
              <a:rPr lang="hu-HU" dirty="0"/>
              <a:t>", illetve keretes szerkezetű oldalak esetén (kiveszőben…) a keret neve</a:t>
            </a:r>
          </a:p>
          <a:p>
            <a:pPr lvl="1"/>
            <a:r>
              <a:rPr lang="hu-HU" dirty="0"/>
              <a:t>"_</a:t>
            </a:r>
            <a:r>
              <a:rPr lang="hu-HU" dirty="0" err="1"/>
              <a:t>self</a:t>
            </a:r>
            <a:r>
              <a:rPr lang="hu-HU" dirty="0"/>
              <a:t>": az aktuális ablakban/fülön nyílik meg</a:t>
            </a:r>
          </a:p>
          <a:p>
            <a:pPr lvl="1"/>
            <a:r>
              <a:rPr lang="hu-HU" dirty="0"/>
              <a:t>"_</a:t>
            </a:r>
            <a:r>
              <a:rPr lang="hu-HU" dirty="0" err="1"/>
              <a:t>blank</a:t>
            </a:r>
            <a:r>
              <a:rPr lang="hu-HU" dirty="0"/>
              <a:t>", új (mindeddig üres) böngészőablakban/</a:t>
            </a:r>
            <a:r>
              <a:rPr lang="hu-HU" dirty="0" err="1"/>
              <a:t>-fülön</a:t>
            </a:r>
            <a:r>
              <a:rPr lang="hu-HU" dirty="0"/>
              <a:t> nyílik meg</a:t>
            </a:r>
          </a:p>
          <a:p>
            <a:r>
              <a:rPr lang="hu-HU" dirty="0"/>
              <a:t>"</a:t>
            </a:r>
            <a:r>
              <a:rPr lang="hu-HU" dirty="0" err="1"/>
              <a:t>title</a:t>
            </a:r>
            <a:r>
              <a:rPr lang="hu-HU" dirty="0"/>
              <a:t>" attribútum</a:t>
            </a:r>
          </a:p>
          <a:p>
            <a:pPr lvl="1"/>
            <a:r>
              <a:rPr lang="hu-HU" dirty="0"/>
              <a:t>buboréktipp szövege (ha rátartjuk a linkre az egeret)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207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Hivatkozások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példák:</a:t>
            </a:r>
          </a:p>
          <a:p>
            <a:endParaRPr lang="hu-HU" dirty="0"/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name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kulso_linkek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Külső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hivatkozások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: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href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https://en.wikipedia.org/wiki/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HTML_element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target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_blank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title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wikioldal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új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fülön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Wiki: HTML element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href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https://en.wikipedia.org/wiki/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HTML_element#Anchor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target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_self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title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wikioldal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egyik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fejezete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jelen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fülön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Wiki: HTML element - Anchor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href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#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kulso_linkek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Ugrás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vissza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linkekhez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endParaRPr lang="hu-HU" dirty="0"/>
          </a:p>
          <a:p>
            <a:r>
              <a:rPr lang="hu-HU" dirty="0"/>
              <a:t>a képek hivatkozásokkal kombinálhatóak:</a:t>
            </a:r>
          </a:p>
          <a:p>
            <a:endParaRPr lang="hu-HU" dirty="0"/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href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kezdooldal.html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&gt;&lt;</a:t>
            </a:r>
            <a:r>
              <a:rPr lang="en-US" dirty="0" err="1">
                <a:solidFill>
                  <a:srgbClr val="4B69C6"/>
                </a:solidFill>
                <a:latin typeface="Courier New" panose="02070309020205020404" pitchFamily="49" charset="0"/>
              </a:rPr>
              <a:t>img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src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haziko.png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/&gt;&lt;/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hu-HU" dirty="0"/>
          </a:p>
          <a:p>
            <a:pPr lvl="2"/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957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Hivatkozások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levélküldő hivatkozás</a:t>
            </a:r>
          </a:p>
          <a:p>
            <a:pPr lvl="1"/>
            <a:r>
              <a:rPr lang="hu-HU" dirty="0"/>
              <a:t>speciális</a:t>
            </a:r>
          </a:p>
          <a:p>
            <a:pPr lvl="1"/>
            <a:r>
              <a:rPr lang="hu-HU" dirty="0"/>
              <a:t>a "</a:t>
            </a:r>
            <a:r>
              <a:rPr lang="hu-HU" dirty="0" err="1"/>
              <a:t>href</a:t>
            </a:r>
            <a:r>
              <a:rPr lang="hu-HU" dirty="0"/>
              <a:t>" attribútum értéke a "mailto:" szöveggel kezdődik, majd az e-mail-címmel folytatódik</a:t>
            </a:r>
          </a:p>
          <a:p>
            <a:pPr lvl="1"/>
            <a:endParaRPr lang="hu-HU" dirty="0"/>
          </a:p>
          <a:p>
            <a:pPr lvl="2"/>
            <a:r>
              <a:rPr lang="pl-PL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pl-PL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pl-PL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pl-PL" i="1" dirty="0">
                <a:solidFill>
                  <a:srgbClr val="8190A0"/>
                </a:solidFill>
                <a:latin typeface="Courier New" panose="02070309020205020404" pitchFamily="49" charset="0"/>
              </a:rPr>
              <a:t>href</a:t>
            </a:r>
            <a:r>
              <a:rPr lang="pl-PL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pl-PL" dirty="0">
                <a:solidFill>
                  <a:srgbClr val="448C27"/>
                </a:solidFill>
                <a:latin typeface="Courier New" panose="02070309020205020404" pitchFamily="49" charset="0"/>
              </a:rPr>
              <a:t>mailto:alma@mater.com</a:t>
            </a:r>
            <a:r>
              <a:rPr lang="pl-PL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pl-PL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pl-PL" dirty="0">
                <a:solidFill>
                  <a:srgbClr val="333333"/>
                </a:solidFill>
                <a:latin typeface="Courier New" panose="02070309020205020404" pitchFamily="49" charset="0"/>
              </a:rPr>
              <a:t>Levél az iskolának</a:t>
            </a:r>
            <a:r>
              <a:rPr lang="pl-PL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pl-PL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pl-PL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pl-PL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pl-PL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pl-PL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101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5. feladat – képek és hivatkozások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készíts egy oldalt némi szöveggel, képekkel, horgonyokkal, hivatkozásokkal</a:t>
            </a:r>
          </a:p>
          <a:p>
            <a:pPr lvl="1"/>
            <a:r>
              <a:rPr lang="hu-HU" dirty="0"/>
              <a:t>legalább az egyik képnek határozd meg a méreteit</a:t>
            </a:r>
          </a:p>
          <a:p>
            <a:pPr lvl="1"/>
            <a:r>
              <a:rPr lang="hu-HU" dirty="0"/>
              <a:t>az egyik hivatkozás szöveg helyett képként jelenjen meg</a:t>
            </a:r>
          </a:p>
          <a:p>
            <a:pPr lvl="1"/>
            <a:r>
              <a:rPr lang="hu-HU" dirty="0"/>
              <a:t>rakjál </a:t>
            </a:r>
            <a:r>
              <a:rPr lang="hu-HU" dirty="0" err="1"/>
              <a:t>ugrólinkeket</a:t>
            </a:r>
            <a:r>
              <a:rPr lang="hu-HU" dirty="0"/>
              <a:t> az adott lap horgonyaira</a:t>
            </a:r>
          </a:p>
          <a:p>
            <a:pPr lvl="1"/>
            <a:r>
              <a:rPr lang="hu-HU" dirty="0"/>
              <a:t>szúrj be levélküldő hivatkozást is</a:t>
            </a:r>
          </a:p>
          <a:p>
            <a:pPr lvl="1"/>
            <a:r>
              <a:rPr lang="hu-HU" dirty="0"/>
              <a:t>használj távoli és helyi fájlra/dokumentumra mutató hivatkozásokat, illetve próbálkozz az abszolút és relatív hivatkozás alkalmazásával is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364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kérdések?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8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Kliens-szerver kapcsolat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err="1"/>
              <a:t>leír</a:t>
            </a:r>
            <a:r>
              <a:rPr lang="hu-HU" dirty="0"/>
              <a:t>ja a honlapot (felépíti elemekből)</a:t>
            </a:r>
          </a:p>
          <a:p>
            <a:r>
              <a:rPr lang="hu-HU" dirty="0"/>
              <a:t>CSS formázza, elrendezi a </a:t>
            </a:r>
            <a:r>
              <a:rPr lang="hu-HU" dirty="0" err="1"/>
              <a:t>honlapelemeket</a:t>
            </a:r>
            <a:endParaRPr lang="hu-HU" dirty="0"/>
          </a:p>
          <a:p>
            <a:r>
              <a:rPr lang="en-US" dirty="0"/>
              <a:t>JavaScript </a:t>
            </a:r>
            <a:r>
              <a:rPr lang="en-US" dirty="0" err="1"/>
              <a:t>dinamikus</a:t>
            </a:r>
            <a:r>
              <a:rPr lang="en-US" dirty="0"/>
              <a:t> </a:t>
            </a:r>
            <a:r>
              <a:rPr lang="en-US" dirty="0" err="1"/>
              <a:t>funkcionalitást</a:t>
            </a:r>
            <a:r>
              <a:rPr lang="en-US" dirty="0"/>
              <a:t> ad </a:t>
            </a:r>
            <a:r>
              <a:rPr lang="hu-HU" dirty="0"/>
              <a:t>a honlapnak</a:t>
            </a:r>
            <a:r>
              <a:rPr lang="en-US" dirty="0"/>
              <a:t> </a:t>
            </a:r>
            <a:r>
              <a:rPr lang="en-US" dirty="0" err="1"/>
              <a:t>kliensoldalról</a:t>
            </a:r>
            <a:endParaRPr lang="hu-HU" dirty="0"/>
          </a:p>
          <a:p>
            <a:pPr lvl="1"/>
            <a:r>
              <a:rPr lang="en-US" dirty="0" err="1"/>
              <a:t>szerveroldal</a:t>
            </a:r>
            <a:r>
              <a:rPr lang="en-US" dirty="0"/>
              <a:t>: ASP, PHP, Perl</a:t>
            </a:r>
          </a:p>
          <a:p>
            <a:r>
              <a:rPr lang="en-US" dirty="0"/>
              <a:t>Leaflet</a:t>
            </a:r>
            <a:endParaRPr lang="hu-HU" dirty="0"/>
          </a:p>
          <a:p>
            <a:pPr lvl="1"/>
            <a:r>
              <a:rPr lang="en-US" dirty="0"/>
              <a:t>JavaScript-</a:t>
            </a:r>
            <a:r>
              <a:rPr lang="en-US" dirty="0" err="1"/>
              <a:t>alapú</a:t>
            </a:r>
            <a:r>
              <a:rPr lang="en-US" dirty="0"/>
              <a:t> GIS-</a:t>
            </a:r>
            <a:r>
              <a:rPr lang="en-US" dirty="0" err="1"/>
              <a:t>megjelenítése</a:t>
            </a:r>
            <a:endParaRPr lang="hu-HU" dirty="0"/>
          </a:p>
          <a:p>
            <a:r>
              <a:rPr lang="en-US" dirty="0" err="1"/>
              <a:t>GeoServer</a:t>
            </a:r>
            <a:endParaRPr lang="hu-HU" dirty="0"/>
          </a:p>
          <a:p>
            <a:pPr lvl="1"/>
            <a:r>
              <a:rPr lang="en-US" dirty="0" err="1"/>
              <a:t>ingyenes</a:t>
            </a:r>
            <a:r>
              <a:rPr lang="en-US" dirty="0"/>
              <a:t> </a:t>
            </a:r>
            <a:r>
              <a:rPr lang="hu-HU" dirty="0"/>
              <a:t>térinformatikai </a:t>
            </a:r>
            <a:r>
              <a:rPr lang="en-US" dirty="0" err="1"/>
              <a:t>szerveralkalmazás</a:t>
            </a:r>
            <a:endParaRPr lang="hu-HU" dirty="0"/>
          </a:p>
          <a:p>
            <a:pPr lvl="1"/>
            <a:r>
              <a:rPr lang="hu-HU" dirty="0"/>
              <a:t>pl. raszter alapján </a:t>
            </a:r>
            <a:r>
              <a:rPr lang="hu-HU" dirty="0" err="1"/>
              <a:t>WMS-szolgáltatást</a:t>
            </a:r>
            <a:r>
              <a:rPr lang="hu-HU" dirty="0"/>
              <a:t> (csempék) nyújt</a:t>
            </a:r>
          </a:p>
          <a:p>
            <a:r>
              <a:rPr lang="hu-HU" dirty="0" err="1"/>
              <a:t>Google</a:t>
            </a:r>
            <a:r>
              <a:rPr lang="hu-HU" dirty="0"/>
              <a:t> </a:t>
            </a:r>
            <a:r>
              <a:rPr lang="hu-HU" dirty="0" err="1"/>
              <a:t>Earth</a:t>
            </a:r>
            <a:r>
              <a:rPr lang="hu-HU" dirty="0"/>
              <a:t> </a:t>
            </a:r>
            <a:r>
              <a:rPr lang="hu-HU" dirty="0" err="1"/>
              <a:t>Engine</a:t>
            </a:r>
            <a:r>
              <a:rPr lang="hu-HU" dirty="0"/>
              <a:t> (GEE)</a:t>
            </a:r>
          </a:p>
          <a:p>
            <a:pPr lvl="1"/>
            <a:r>
              <a:rPr lang="hu-HU" dirty="0"/>
              <a:t>ingyenes felhőalapú </a:t>
            </a:r>
            <a:r>
              <a:rPr lang="hu-HU" dirty="0" err="1"/>
              <a:t>műholdképfeldolgozás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0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Kliens-szerver kapcsolat – dinamikus weboldal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szerve</a:t>
            </a:r>
            <a:r>
              <a:rPr lang="hu-HU" dirty="0"/>
              <a:t>r</a:t>
            </a:r>
            <a:r>
              <a:rPr lang="en-US" dirty="0" err="1"/>
              <a:t>oldal</a:t>
            </a:r>
            <a:r>
              <a:rPr lang="en-US" dirty="0"/>
              <a:t> </a:t>
            </a:r>
            <a:r>
              <a:rPr lang="en-US" dirty="0" err="1"/>
              <a:t>előnye</a:t>
            </a:r>
            <a:endParaRPr lang="hu-HU" dirty="0"/>
          </a:p>
          <a:p>
            <a:pPr lvl="1"/>
            <a:r>
              <a:rPr lang="en-US" dirty="0" err="1"/>
              <a:t>rejtett</a:t>
            </a:r>
            <a:r>
              <a:rPr lang="en-US" dirty="0"/>
              <a:t> </a:t>
            </a:r>
            <a:r>
              <a:rPr lang="en-US" dirty="0" err="1"/>
              <a:t>kód</a:t>
            </a:r>
            <a:endParaRPr lang="hu-HU" dirty="0"/>
          </a:p>
          <a:p>
            <a:pPr lvl="1"/>
            <a:r>
              <a:rPr lang="en-US" dirty="0" err="1"/>
              <a:t>böngészőfüggetlen</a:t>
            </a:r>
            <a:endParaRPr lang="hu-HU" dirty="0"/>
          </a:p>
          <a:p>
            <a:pPr lvl="1"/>
            <a:r>
              <a:rPr lang="en-US" dirty="0" err="1"/>
              <a:t>segédfájlokkal</a:t>
            </a:r>
            <a:r>
              <a:rPr lang="en-US" dirty="0"/>
              <a:t> is </a:t>
            </a:r>
            <a:r>
              <a:rPr lang="en-US" dirty="0" err="1"/>
              <a:t>tud</a:t>
            </a:r>
            <a:r>
              <a:rPr lang="en-US" dirty="0"/>
              <a:t> </a:t>
            </a:r>
            <a:r>
              <a:rPr lang="en-US" dirty="0" err="1"/>
              <a:t>dolgozni</a:t>
            </a:r>
            <a:endParaRPr lang="en-US" dirty="0"/>
          </a:p>
          <a:p>
            <a:r>
              <a:rPr lang="en-US" dirty="0" err="1"/>
              <a:t>kliensoldali</a:t>
            </a:r>
            <a:r>
              <a:rPr lang="en-US" dirty="0"/>
              <a:t> </a:t>
            </a:r>
            <a:r>
              <a:rPr lang="en-US" dirty="0" err="1"/>
              <a:t>előnye</a:t>
            </a:r>
            <a:endParaRPr lang="hu-HU" dirty="0"/>
          </a:p>
          <a:p>
            <a:pPr lvl="1"/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kell</a:t>
            </a:r>
            <a:r>
              <a:rPr lang="en-US" dirty="0"/>
              <a:t> </a:t>
            </a:r>
            <a:r>
              <a:rPr lang="en-US" dirty="0" err="1"/>
              <a:t>egy</a:t>
            </a:r>
            <a:r>
              <a:rPr lang="en-US" dirty="0"/>
              <a:t> </a:t>
            </a:r>
            <a:r>
              <a:rPr lang="en-US" dirty="0" err="1"/>
              <a:t>szerverrel</a:t>
            </a:r>
            <a:r>
              <a:rPr lang="en-US" dirty="0"/>
              <a:t> </a:t>
            </a:r>
            <a:r>
              <a:rPr lang="en-US" dirty="0" err="1"/>
              <a:t>kommunikálni</a:t>
            </a:r>
            <a:r>
              <a:rPr lang="en-US" dirty="0"/>
              <a:t> (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terheli</a:t>
            </a:r>
            <a:r>
              <a:rPr lang="en-US" dirty="0"/>
              <a:t> a </a:t>
            </a:r>
            <a:r>
              <a:rPr lang="en-US" dirty="0" err="1"/>
              <a:t>szervert</a:t>
            </a:r>
            <a:r>
              <a:rPr lang="en-US" dirty="0"/>
              <a:t>,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kell</a:t>
            </a:r>
            <a:r>
              <a:rPr lang="en-US" dirty="0"/>
              <a:t> </a:t>
            </a:r>
            <a:r>
              <a:rPr lang="en-US" dirty="0" err="1"/>
              <a:t>várni</a:t>
            </a:r>
            <a:r>
              <a:rPr lang="en-US" dirty="0"/>
              <a:t> </a:t>
            </a:r>
            <a:r>
              <a:rPr lang="en-US" dirty="0" err="1"/>
              <a:t>rá</a:t>
            </a:r>
            <a:r>
              <a:rPr lang="en-US" dirty="0"/>
              <a:t>)</a:t>
            </a:r>
            <a:endParaRPr lang="hu-HU" dirty="0"/>
          </a:p>
          <a:p>
            <a:pPr lvl="1"/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kell</a:t>
            </a:r>
            <a:r>
              <a:rPr lang="en-US" dirty="0"/>
              <a:t> </a:t>
            </a:r>
            <a:r>
              <a:rPr lang="en-US" dirty="0" err="1"/>
              <a:t>új</a:t>
            </a:r>
            <a:r>
              <a:rPr lang="en-US" dirty="0"/>
              <a:t> </a:t>
            </a:r>
            <a:r>
              <a:rPr lang="en-US" dirty="0" err="1"/>
              <a:t>oldalt</a:t>
            </a:r>
            <a:r>
              <a:rPr lang="en-US" dirty="0"/>
              <a:t> </a:t>
            </a:r>
            <a:r>
              <a:rPr lang="en-US" dirty="0" err="1"/>
              <a:t>betölteni</a:t>
            </a:r>
            <a:r>
              <a:rPr lang="en-US" dirty="0"/>
              <a:t> </a:t>
            </a:r>
            <a:r>
              <a:rPr lang="en-US" dirty="0" err="1"/>
              <a:t>ahhoz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dinamikusan</a:t>
            </a:r>
            <a:r>
              <a:rPr lang="en-US" dirty="0"/>
              <a:t> </a:t>
            </a:r>
            <a:r>
              <a:rPr lang="en-US" dirty="0" err="1"/>
              <a:t>változtassuk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oldal</a:t>
            </a:r>
            <a:r>
              <a:rPr lang="en-US" dirty="0"/>
              <a:t> </a:t>
            </a:r>
            <a:r>
              <a:rPr lang="en-US" dirty="0" err="1"/>
              <a:t>tartalmát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reagáljunk</a:t>
            </a:r>
            <a:r>
              <a:rPr lang="en-US" dirty="0"/>
              <a:t> a </a:t>
            </a:r>
            <a:r>
              <a:rPr lang="en-US" dirty="0" err="1"/>
              <a:t>felhasználó</a:t>
            </a:r>
            <a:r>
              <a:rPr lang="en-US" dirty="0"/>
              <a:t> </a:t>
            </a:r>
            <a:r>
              <a:rPr lang="en-US" dirty="0" err="1"/>
              <a:t>cselekedeteire</a:t>
            </a:r>
            <a:r>
              <a:rPr lang="en-US" dirty="0"/>
              <a:t> (</a:t>
            </a:r>
            <a:r>
              <a:rPr lang="en-US" dirty="0" err="1"/>
              <a:t>eseményekre</a:t>
            </a:r>
            <a:r>
              <a:rPr lang="en-US" dirty="0"/>
              <a:t>; </a:t>
            </a:r>
            <a:r>
              <a:rPr lang="en-US" dirty="0" err="1"/>
              <a:t>rögtön</a:t>
            </a:r>
            <a:r>
              <a:rPr lang="en-US" dirty="0"/>
              <a:t>)</a:t>
            </a:r>
            <a:endParaRPr lang="hu-HU" dirty="0"/>
          </a:p>
          <a:p>
            <a:r>
              <a:rPr lang="hu-HU" dirty="0"/>
              <a:t>szerveroldali megoldásra nem mutatok példát ebben a félévben</a:t>
            </a:r>
            <a:endParaRPr lang="en-US" dirty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2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Kliens-szerver kapcsolat – dinamikus weboldal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elkövetkező órákon a saját laptopotok lesz a kliens és a szerver egyben</a:t>
            </a:r>
          </a:p>
          <a:p>
            <a:pPr lvl="1"/>
            <a:r>
              <a:rPr lang="hu-HU" dirty="0"/>
              <a:t>a HTML- + CSS- + JavaScript-fájlokat a saját gépen tároljuk</a:t>
            </a:r>
          </a:p>
          <a:p>
            <a:pPr lvl="1"/>
            <a:r>
              <a:rPr lang="hu-HU" dirty="0"/>
              <a:t>és onnan kérjük le (értsd: egyszerűen megnyitjuk)</a:t>
            </a:r>
          </a:p>
          <a:p>
            <a:r>
              <a:rPr lang="hu-HU" dirty="0"/>
              <a:t>pont ugyanez történne</a:t>
            </a:r>
          </a:p>
          <a:p>
            <a:pPr lvl="1"/>
            <a:r>
              <a:rPr lang="hu-HU" dirty="0"/>
              <a:t>ha felraknánk egy </a:t>
            </a:r>
            <a:r>
              <a:rPr lang="hu-HU" dirty="0" err="1"/>
              <a:t>webtárhelyre</a:t>
            </a:r>
            <a:r>
              <a:rPr lang="hu-HU" dirty="0"/>
              <a:t> (pl. az ELTE-s saját tárhelyre)</a:t>
            </a:r>
          </a:p>
          <a:p>
            <a:pPr lvl="1"/>
            <a:r>
              <a:rPr lang="hu-HU" dirty="0"/>
              <a:t>és onnan kérnénk le</a:t>
            </a:r>
          </a:p>
          <a:p>
            <a:pPr lvl="1"/>
            <a:r>
              <a:rPr lang="hu-HU" dirty="0"/>
              <a:t>különbség: utóbbihoz internetkapcsolat kell + lassabb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HTML története, verziói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638144" cy="4754563"/>
          </a:xfrm>
        </p:spPr>
        <p:txBody>
          <a:bodyPr/>
          <a:lstStyle/>
          <a:p>
            <a:r>
              <a:rPr lang="hu-HU" dirty="0" err="1"/>
              <a:t>Hypertext</a:t>
            </a:r>
            <a:r>
              <a:rPr lang="hu-HU" dirty="0"/>
              <a:t> </a:t>
            </a:r>
            <a:r>
              <a:rPr lang="hu-HU" dirty="0" err="1"/>
              <a:t>Markup</a:t>
            </a:r>
            <a:r>
              <a:rPr lang="hu-HU" dirty="0"/>
              <a:t> </a:t>
            </a:r>
            <a:r>
              <a:rPr lang="hu-HU" dirty="0" err="1"/>
              <a:t>Language</a:t>
            </a:r>
            <a:r>
              <a:rPr lang="hu-HU" dirty="0"/>
              <a:t> (HTML)</a:t>
            </a:r>
          </a:p>
          <a:p>
            <a:pPr lvl="1"/>
            <a:r>
              <a:rPr lang="hu-HU" dirty="0"/>
              <a:t>4 (1997)</a:t>
            </a:r>
          </a:p>
          <a:p>
            <a:pPr lvl="1"/>
            <a:r>
              <a:rPr lang="hu-HU" dirty="0"/>
              <a:t>5 (2012)</a:t>
            </a:r>
          </a:p>
          <a:p>
            <a:r>
              <a:rPr lang="hu-HU" dirty="0" err="1"/>
              <a:t>Extensible</a:t>
            </a:r>
            <a:r>
              <a:rPr lang="hu-HU" dirty="0"/>
              <a:t> </a:t>
            </a:r>
            <a:r>
              <a:rPr lang="hu-HU" dirty="0" err="1"/>
              <a:t>Markup</a:t>
            </a:r>
            <a:r>
              <a:rPr lang="hu-HU" dirty="0"/>
              <a:t> </a:t>
            </a:r>
            <a:r>
              <a:rPr lang="hu-HU" dirty="0" err="1"/>
              <a:t>Language</a:t>
            </a:r>
            <a:r>
              <a:rPr lang="hu-HU" dirty="0"/>
              <a:t> (XML) (1998)</a:t>
            </a:r>
          </a:p>
          <a:p>
            <a:pPr lvl="1"/>
            <a:r>
              <a:rPr lang="hu-HU" dirty="0"/>
              <a:t>cél: HTML-hez hasonló jelölőnyelveket létre lehessen hozni</a:t>
            </a:r>
          </a:p>
          <a:p>
            <a:pPr lvl="1"/>
            <a:r>
              <a:rPr lang="hu-HU" dirty="0"/>
              <a:t>pl. az SVG képformátum &amp; a KML térinformatikai formátum is!</a:t>
            </a:r>
          </a:p>
          <a:p>
            <a:pPr lvl="1"/>
            <a:r>
              <a:rPr lang="hu-HU" dirty="0"/>
              <a:t>szigorú szabályok</a:t>
            </a:r>
          </a:p>
          <a:p>
            <a:r>
              <a:rPr lang="hu-HU" dirty="0" err="1"/>
              <a:t>Extensible</a:t>
            </a:r>
            <a:r>
              <a:rPr lang="hu-HU" dirty="0"/>
              <a:t> </a:t>
            </a:r>
            <a:r>
              <a:rPr lang="hu-HU" dirty="0" err="1"/>
              <a:t>Hypertext</a:t>
            </a:r>
            <a:r>
              <a:rPr lang="hu-HU" dirty="0"/>
              <a:t> </a:t>
            </a:r>
            <a:r>
              <a:rPr lang="hu-HU" dirty="0" err="1"/>
              <a:t>Markup</a:t>
            </a:r>
            <a:r>
              <a:rPr lang="hu-HU" dirty="0"/>
              <a:t> </a:t>
            </a:r>
            <a:r>
              <a:rPr lang="hu-HU" dirty="0" err="1"/>
              <a:t>Language</a:t>
            </a:r>
            <a:r>
              <a:rPr lang="hu-HU" dirty="0"/>
              <a:t> (XHTML)</a:t>
            </a:r>
          </a:p>
          <a:p>
            <a:pPr lvl="1"/>
            <a:r>
              <a:rPr lang="hu-HU" dirty="0"/>
              <a:t>1.0 (2000), 2.0 (2002 – kihalt)</a:t>
            </a:r>
          </a:p>
          <a:p>
            <a:pPr lvl="1"/>
            <a:r>
              <a:rPr lang="hu-HU" dirty="0"/>
              <a:t>ötvözi a szigorú XML-t a HTML-lel</a:t>
            </a:r>
          </a:p>
          <a:p>
            <a:pPr lvl="1"/>
            <a:r>
              <a:rPr lang="hu-HU" dirty="0"/>
              <a:t>pl. kötelező a záró elem, kisbetűs, kötelező az </a:t>
            </a:r>
            <a:r>
              <a:rPr lang="hu-HU" dirty="0" err="1"/>
              <a:t>attribútumérték</a:t>
            </a:r>
            <a:r>
              <a:rPr lang="hu-HU" dirty="0"/>
              <a:t> megadása, kötelező az idézőjel, </a:t>
            </a:r>
            <a:r>
              <a:rPr lang="hu-HU" dirty="0" err="1"/>
              <a:t>egymásbaágyazottság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344" y="407063"/>
            <a:ext cx="3515216" cy="44964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5966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HTML története, verziói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ez a sokféle verzió lényegileg ugyanaz</a:t>
            </a:r>
          </a:p>
          <a:p>
            <a:pPr lvl="1"/>
            <a:r>
              <a:rPr lang="hu-HU" dirty="0"/>
              <a:t>a különbség csupán néhány új elem, illetve a szabályok szigorúsága</a:t>
            </a:r>
          </a:p>
          <a:p>
            <a:r>
              <a:rPr lang="hu-HU" dirty="0"/>
              <a:t>mi HTML4-et fogunk tanulni</a:t>
            </a:r>
          </a:p>
          <a:p>
            <a:pPr lvl="1"/>
            <a:r>
              <a:rPr lang="hu-HU" dirty="0"/>
              <a:t>kicsit belekóstolunk a HTML5-be</a:t>
            </a:r>
          </a:p>
          <a:p>
            <a:pPr lvl="1"/>
            <a:r>
              <a:rPr lang="hu-HU" dirty="0"/>
              <a:t>igyekszünk követni a szabályokat (XHTML), de ha nem sikerül, az sem baj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81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2665</Words>
  <Application>Microsoft Office PowerPoint</Application>
  <PresentationFormat>Szélesvásznú</PresentationFormat>
  <Paragraphs>419</Paragraphs>
  <Slides>45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45</vt:i4>
      </vt:variant>
    </vt:vector>
  </HeadingPairs>
  <TitlesOfParts>
    <vt:vector size="50" baseType="lpstr">
      <vt:lpstr>Arial</vt:lpstr>
      <vt:lpstr>Arial Narrow</vt:lpstr>
      <vt:lpstr>Calibri</vt:lpstr>
      <vt:lpstr>Courier New</vt:lpstr>
      <vt:lpstr>Office-téma</vt:lpstr>
      <vt:lpstr>Weblapkészítés alapjai</vt:lpstr>
      <vt:lpstr>Kliens-szerver kapcsolat</vt:lpstr>
      <vt:lpstr>Kliens-szerver kapcsolat</vt:lpstr>
      <vt:lpstr>Kliens-szerver kapcsolat</vt:lpstr>
      <vt:lpstr>Kliens-szerver kapcsolat</vt:lpstr>
      <vt:lpstr>Kliens-szerver kapcsolat – dinamikus weboldal</vt:lpstr>
      <vt:lpstr>Kliens-szerver kapcsolat – dinamikus weboldal</vt:lpstr>
      <vt:lpstr>HTML története, verziói</vt:lpstr>
      <vt:lpstr>HTML története, verziói</vt:lpstr>
      <vt:lpstr>HTML létrehozása</vt:lpstr>
      <vt:lpstr>HTML létrehozása</vt:lpstr>
      <vt:lpstr>HTML-fájl tanulmányozása</vt:lpstr>
      <vt:lpstr>PowerPoint-bemutató</vt:lpstr>
      <vt:lpstr>A HTML-fájl felépítése</vt:lpstr>
      <vt:lpstr>A HTML-fájl felépítése</vt:lpstr>
      <vt:lpstr>A HTML-fájl felépítése</vt:lpstr>
      <vt:lpstr>A HTML-fájl felépítése</vt:lpstr>
      <vt:lpstr>A HTML-fájl felépítése</vt:lpstr>
      <vt:lpstr>1. feladat (közös) – a HTML-fájl felépítése</vt:lpstr>
      <vt:lpstr>Speciális karakterek</vt:lpstr>
      <vt:lpstr>Speciális karakterek</vt:lpstr>
      <vt:lpstr>Megjegyzések</vt:lpstr>
      <vt:lpstr>2. feladat – speciális karakterek és megjegyzések</vt:lpstr>
      <vt:lpstr>Szöveg tördelése: bekezdés és soremelés</vt:lpstr>
      <vt:lpstr>Szöveg tördelése: szövegblokkok</vt:lpstr>
      <vt:lpstr>Szöveg tördelése: felsorolások</vt:lpstr>
      <vt:lpstr>Szöveg tördelése: felsorolások</vt:lpstr>
      <vt:lpstr>Szöveg tördelése: címsorok, vízszintes vonal</vt:lpstr>
      <vt:lpstr>3. feladat – szöveg tördelése</vt:lpstr>
      <vt:lpstr>Szöveg formázása – közvetlen formázás</vt:lpstr>
      <vt:lpstr>Szöveg formázása – közvetett formázás</vt:lpstr>
      <vt:lpstr>Táblázat</vt:lpstr>
      <vt:lpstr>Táblázat</vt:lpstr>
      <vt:lpstr>Táblázat</vt:lpstr>
      <vt:lpstr>Táblázat</vt:lpstr>
      <vt:lpstr>4. feladat – szöveg formázása és táblázat</vt:lpstr>
      <vt:lpstr>Képek</vt:lpstr>
      <vt:lpstr>Képek</vt:lpstr>
      <vt:lpstr>Horgonyok</vt:lpstr>
      <vt:lpstr>Hivatkozások</vt:lpstr>
      <vt:lpstr>Hivatkozások</vt:lpstr>
      <vt:lpstr>Hivatkozások</vt:lpstr>
      <vt:lpstr>Hivatkozások</vt:lpstr>
      <vt:lpstr>5. feladat – képek és hivatkozások</vt:lpstr>
      <vt:lpstr>Köszönöm a figyelmet!</vt:lpstr>
    </vt:vector>
  </TitlesOfParts>
  <Company>MTA ÖK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Ismerkedés, tematika, követelmény</dc:title>
  <dc:creator>BFÁkos</dc:creator>
  <cp:lastModifiedBy>BFÁkos</cp:lastModifiedBy>
  <cp:revision>59</cp:revision>
  <dcterms:created xsi:type="dcterms:W3CDTF">2021-09-14T06:27:21Z</dcterms:created>
  <dcterms:modified xsi:type="dcterms:W3CDTF">2023-09-11T16:05:55Z</dcterms:modified>
</cp:coreProperties>
</file>